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4"/>
  </p:notesMasterIdLst>
  <p:sldIdLst>
    <p:sldId id="319" r:id="rId2"/>
    <p:sldId id="256" r:id="rId3"/>
    <p:sldId id="257" r:id="rId4"/>
    <p:sldId id="296" r:id="rId5"/>
    <p:sldId id="298" r:id="rId6"/>
    <p:sldId id="299" r:id="rId7"/>
    <p:sldId id="300" r:id="rId8"/>
    <p:sldId id="302" r:id="rId9"/>
    <p:sldId id="304" r:id="rId10"/>
    <p:sldId id="305" r:id="rId11"/>
    <p:sldId id="306" r:id="rId12"/>
    <p:sldId id="307" r:id="rId13"/>
    <p:sldId id="308" r:id="rId14"/>
    <p:sldId id="310" r:id="rId15"/>
    <p:sldId id="311" r:id="rId16"/>
    <p:sldId id="312" r:id="rId17"/>
    <p:sldId id="313" r:id="rId18"/>
    <p:sldId id="314" r:id="rId19"/>
    <p:sldId id="315" r:id="rId20"/>
    <p:sldId id="316" r:id="rId21"/>
    <p:sldId id="317" r:id="rId22"/>
    <p:sldId id="318"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0000"/>
    <a:srgbClr val="FF66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41" autoAdjust="0"/>
  </p:normalViewPr>
  <p:slideViewPr>
    <p:cSldViewPr snapToGrid="0">
      <p:cViewPr varScale="1">
        <p:scale>
          <a:sx n="88" d="100"/>
          <a:sy n="88" d="100"/>
        </p:scale>
        <p:origin x="6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a:endParaRPr/>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1/09/the-power-of-python-map-reduce-and-filter-functional-programming-for-data-science/" TargetMode="External"/><Relationship Id="rId2" Type="http://schemas.openxmlformats.org/officeDocument/2006/relationships/hyperlink" Target="https://www.youtube.com/watch?v=LnX3B9oaKzw" TargetMode="Externa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hyperlink" Target="https://serokell.io/blog/10-reasons-to-use-haskell" TargetMode="External"/><Relationship Id="rId4" Type="http://schemas.openxmlformats.org/officeDocument/2006/relationships/hyperlink" Target="https://medium.com/@benjamin.b.phiri/pure-functions-vs-impure-functions-in-python-b2f009664ee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326FE9-015C-694D-7330-CB862C3A7C3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sp>
        <p:nvSpPr>
          <p:cNvPr id="3" name="Rectangle 2">
            <a:extLst>
              <a:ext uri="{FF2B5EF4-FFF2-40B4-BE49-F238E27FC236}">
                <a16:creationId xmlns:a16="http://schemas.microsoft.com/office/drawing/2014/main" id="{C4132F01-3BA9-0A75-DED6-D6CE7B22A852}"/>
              </a:ext>
            </a:extLst>
          </p:cNvPr>
          <p:cNvSpPr/>
          <p:nvPr/>
        </p:nvSpPr>
        <p:spPr>
          <a:xfrm>
            <a:off x="2162629" y="979714"/>
            <a:ext cx="5783942" cy="2510972"/>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Algerian" panose="04020705040A02060702" pitchFamily="82" charset="0"/>
              </a:rPr>
              <a:t>NAME: Soumili Mukherjee</a:t>
            </a:r>
          </a:p>
          <a:p>
            <a:pPr algn="ctr"/>
            <a:r>
              <a:rPr lang="en-IN" sz="1800" dirty="0">
                <a:latin typeface="Algerian" panose="04020705040A02060702" pitchFamily="82" charset="0"/>
              </a:rPr>
              <a:t>ROLL: 21MT10054</a:t>
            </a:r>
          </a:p>
          <a:p>
            <a:pPr algn="ctr"/>
            <a:r>
              <a:rPr lang="en-IN" sz="1800" dirty="0">
                <a:latin typeface="Algerian" panose="04020705040A02060702" pitchFamily="82" charset="0"/>
              </a:rPr>
              <a:t>Sec-2</a:t>
            </a:r>
          </a:p>
          <a:p>
            <a:pPr algn="ctr"/>
            <a:r>
              <a:rPr lang="en-US" sz="1800" b="1" i="0" dirty="0">
                <a:solidFill>
                  <a:srgbClr val="24292F"/>
                </a:solidFill>
                <a:effectLst/>
                <a:latin typeface="Algerian" panose="04020705040A02060702" pitchFamily="82" charset="0"/>
              </a:rPr>
              <a:t>Functional Programming (Features and comparative study)</a:t>
            </a:r>
          </a:p>
          <a:p>
            <a:pPr algn="ctr"/>
            <a:r>
              <a:rPr lang="en-IN" sz="1800" dirty="0">
                <a:latin typeface="Algerian" panose="04020705040A02060702" pitchFamily="82" charset="0"/>
              </a:rPr>
              <a:t>[</a:t>
            </a:r>
            <a:r>
              <a:rPr lang="en-IN" sz="1800" dirty="0">
                <a:solidFill>
                  <a:srgbClr val="FF0000"/>
                </a:solidFill>
                <a:latin typeface="Algerian" panose="04020705040A02060702" pitchFamily="82" charset="0"/>
              </a:rPr>
              <a:t>Selection Round Task- Kharagpur Open Source Society, IIT Kharagpur]</a:t>
            </a:r>
          </a:p>
        </p:txBody>
      </p:sp>
    </p:spTree>
    <p:extLst>
      <p:ext uri="{BB962C8B-B14F-4D97-AF65-F5344CB8AC3E}">
        <p14:creationId xmlns:p14="http://schemas.microsoft.com/office/powerpoint/2010/main" val="428166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3DA60-6DA5-26ED-7612-FF812C7E24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11" name="Picture 10">
            <a:extLst>
              <a:ext uri="{FF2B5EF4-FFF2-40B4-BE49-F238E27FC236}">
                <a16:creationId xmlns:a16="http://schemas.microsoft.com/office/drawing/2014/main" id="{64206BCC-D6F0-A928-17A4-7BD715B33E16}"/>
              </a:ext>
            </a:extLst>
          </p:cNvPr>
          <p:cNvPicPr>
            <a:picLocks noChangeAspect="1"/>
          </p:cNvPicPr>
          <p:nvPr/>
        </p:nvPicPr>
        <p:blipFill>
          <a:blip r:embed="rId2"/>
          <a:stretch>
            <a:fillRect/>
          </a:stretch>
        </p:blipFill>
        <p:spPr>
          <a:xfrm>
            <a:off x="1042266" y="320213"/>
            <a:ext cx="2781443" cy="1168460"/>
          </a:xfrm>
          <a:prstGeom prst="rect">
            <a:avLst/>
          </a:prstGeom>
          <a:solidFill>
            <a:srgbClr val="7030A0"/>
          </a:solidFill>
        </p:spPr>
      </p:pic>
      <p:pic>
        <p:nvPicPr>
          <p:cNvPr id="13" name="Picture 12">
            <a:extLst>
              <a:ext uri="{FF2B5EF4-FFF2-40B4-BE49-F238E27FC236}">
                <a16:creationId xmlns:a16="http://schemas.microsoft.com/office/drawing/2014/main" id="{657468CC-8338-B578-4031-62F220ACC3E6}"/>
              </a:ext>
            </a:extLst>
          </p:cNvPr>
          <p:cNvPicPr>
            <a:picLocks noChangeAspect="1"/>
          </p:cNvPicPr>
          <p:nvPr/>
        </p:nvPicPr>
        <p:blipFill>
          <a:blip r:embed="rId3"/>
          <a:stretch>
            <a:fillRect/>
          </a:stretch>
        </p:blipFill>
        <p:spPr>
          <a:xfrm>
            <a:off x="1042265" y="1488673"/>
            <a:ext cx="2781443" cy="923101"/>
          </a:xfrm>
          <a:prstGeom prst="rect">
            <a:avLst/>
          </a:prstGeom>
          <a:solidFill>
            <a:schemeClr val="accent6">
              <a:lumMod val="75000"/>
            </a:schemeClr>
          </a:solidFill>
        </p:spPr>
      </p:pic>
      <p:pic>
        <p:nvPicPr>
          <p:cNvPr id="15" name="Picture 14">
            <a:extLst>
              <a:ext uri="{FF2B5EF4-FFF2-40B4-BE49-F238E27FC236}">
                <a16:creationId xmlns:a16="http://schemas.microsoft.com/office/drawing/2014/main" id="{0655B020-0A3D-EBBA-5238-87B34F02675C}"/>
              </a:ext>
            </a:extLst>
          </p:cNvPr>
          <p:cNvPicPr>
            <a:picLocks noChangeAspect="1"/>
          </p:cNvPicPr>
          <p:nvPr/>
        </p:nvPicPr>
        <p:blipFill>
          <a:blip r:embed="rId4"/>
          <a:stretch>
            <a:fillRect/>
          </a:stretch>
        </p:blipFill>
        <p:spPr>
          <a:xfrm>
            <a:off x="5860881" y="517072"/>
            <a:ext cx="3283119" cy="1943200"/>
          </a:xfrm>
          <a:prstGeom prst="rect">
            <a:avLst/>
          </a:prstGeom>
          <a:ln w="57150">
            <a:solidFill>
              <a:srgbClr val="FFC000"/>
            </a:solidFill>
          </a:ln>
        </p:spPr>
      </p:pic>
      <p:cxnSp>
        <p:nvCxnSpPr>
          <p:cNvPr id="21" name="Straight Arrow Connector 20">
            <a:extLst>
              <a:ext uri="{FF2B5EF4-FFF2-40B4-BE49-F238E27FC236}">
                <a16:creationId xmlns:a16="http://schemas.microsoft.com/office/drawing/2014/main" id="{07B7F7C1-ACB1-EDBB-F0FE-9C9DAB7F250F}"/>
              </a:ext>
            </a:extLst>
          </p:cNvPr>
          <p:cNvCxnSpPr/>
          <p:nvPr/>
        </p:nvCxnSpPr>
        <p:spPr>
          <a:xfrm>
            <a:off x="4128802" y="1621779"/>
            <a:ext cx="16556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7DEED5-56C7-EBA2-A992-5785C6E81C07}"/>
              </a:ext>
            </a:extLst>
          </p:cNvPr>
          <p:cNvSpPr txBox="1"/>
          <p:nvPr/>
        </p:nvSpPr>
        <p:spPr>
          <a:xfrm>
            <a:off x="4128802" y="1334784"/>
            <a:ext cx="1371600" cy="307777"/>
          </a:xfrm>
          <a:prstGeom prst="rect">
            <a:avLst/>
          </a:prstGeom>
          <a:noFill/>
          <a:ln>
            <a:solidFill>
              <a:srgbClr val="0070C0"/>
            </a:solidFill>
          </a:ln>
        </p:spPr>
        <p:txBody>
          <a:bodyPr wrap="square" rtlCol="0">
            <a:spAutoFit/>
          </a:bodyPr>
          <a:lstStyle/>
          <a:p>
            <a:r>
              <a:rPr lang="en-IN" dirty="0">
                <a:solidFill>
                  <a:schemeClr val="accent5">
                    <a:lumMod val="60000"/>
                    <a:lumOff val="40000"/>
                  </a:schemeClr>
                </a:solidFill>
              </a:rPr>
              <a:t>Purify…..</a:t>
            </a:r>
          </a:p>
        </p:txBody>
      </p:sp>
      <p:sp>
        <p:nvSpPr>
          <p:cNvPr id="24" name="TextBox 23">
            <a:extLst>
              <a:ext uri="{FF2B5EF4-FFF2-40B4-BE49-F238E27FC236}">
                <a16:creationId xmlns:a16="http://schemas.microsoft.com/office/drawing/2014/main" id="{5B56A34B-8EE9-B907-53B1-5B1A393AEA39}"/>
              </a:ext>
            </a:extLst>
          </p:cNvPr>
          <p:cNvSpPr txBox="1"/>
          <p:nvPr/>
        </p:nvSpPr>
        <p:spPr>
          <a:xfrm>
            <a:off x="755073" y="554182"/>
            <a:ext cx="287192" cy="307777"/>
          </a:xfrm>
          <a:prstGeom prst="rect">
            <a:avLst/>
          </a:prstGeom>
          <a:noFill/>
          <a:ln>
            <a:solidFill>
              <a:srgbClr val="FF0000"/>
            </a:solidFill>
          </a:ln>
        </p:spPr>
        <p:txBody>
          <a:bodyPr wrap="square" rtlCol="0">
            <a:spAutoFit/>
          </a:bodyPr>
          <a:lstStyle/>
          <a:p>
            <a:r>
              <a:rPr lang="en-IN" dirty="0">
                <a:solidFill>
                  <a:srgbClr val="FFC000"/>
                </a:solidFill>
              </a:rPr>
              <a:t>A</a:t>
            </a:r>
          </a:p>
        </p:txBody>
      </p:sp>
      <p:sp>
        <p:nvSpPr>
          <p:cNvPr id="26" name="TextBox 25">
            <a:extLst>
              <a:ext uri="{FF2B5EF4-FFF2-40B4-BE49-F238E27FC236}">
                <a16:creationId xmlns:a16="http://schemas.microsoft.com/office/drawing/2014/main" id="{0335D057-E6E6-0455-B515-680D7A92EC66}"/>
              </a:ext>
            </a:extLst>
          </p:cNvPr>
          <p:cNvSpPr txBox="1"/>
          <p:nvPr/>
        </p:nvSpPr>
        <p:spPr>
          <a:xfrm>
            <a:off x="5479473" y="637309"/>
            <a:ext cx="318654" cy="307771"/>
          </a:xfrm>
          <a:prstGeom prst="rect">
            <a:avLst/>
          </a:prstGeom>
          <a:noFill/>
          <a:ln>
            <a:solidFill>
              <a:srgbClr val="FF0000"/>
            </a:solidFill>
          </a:ln>
        </p:spPr>
        <p:txBody>
          <a:bodyPr wrap="square" rtlCol="0">
            <a:spAutoFit/>
          </a:bodyPr>
          <a:lstStyle/>
          <a:p>
            <a:r>
              <a:rPr lang="en-IN" dirty="0">
                <a:solidFill>
                  <a:srgbClr val="FFC000"/>
                </a:solidFill>
              </a:rPr>
              <a:t>B</a:t>
            </a:r>
          </a:p>
        </p:txBody>
      </p:sp>
      <p:sp>
        <p:nvSpPr>
          <p:cNvPr id="28" name="TextBox 27">
            <a:extLst>
              <a:ext uri="{FF2B5EF4-FFF2-40B4-BE49-F238E27FC236}">
                <a16:creationId xmlns:a16="http://schemas.microsoft.com/office/drawing/2014/main" id="{B24B87D4-7459-960C-AF8A-919901049727}"/>
              </a:ext>
            </a:extLst>
          </p:cNvPr>
          <p:cNvSpPr txBox="1"/>
          <p:nvPr/>
        </p:nvSpPr>
        <p:spPr>
          <a:xfrm>
            <a:off x="3934691" y="464127"/>
            <a:ext cx="1371600" cy="900246"/>
          </a:xfrm>
          <a:prstGeom prst="rect">
            <a:avLst/>
          </a:prstGeom>
          <a:solidFill>
            <a:srgbClr val="00B050"/>
          </a:solidFill>
        </p:spPr>
        <p:txBody>
          <a:bodyPr wrap="square" rtlCol="0">
            <a:spAutoFit/>
          </a:bodyPr>
          <a:lstStyle/>
          <a:p>
            <a:r>
              <a:rPr lang="en-IN" sz="1050" dirty="0">
                <a:latin typeface="Kristen ITC" panose="03050502040202030202" pitchFamily="66" charset="0"/>
              </a:rPr>
              <a:t>Though both the codes give the same output still code A is impure. Guess why?</a:t>
            </a:r>
          </a:p>
        </p:txBody>
      </p:sp>
      <p:cxnSp>
        <p:nvCxnSpPr>
          <p:cNvPr id="30" name="Connector: Elbow 29">
            <a:extLst>
              <a:ext uri="{FF2B5EF4-FFF2-40B4-BE49-F238E27FC236}">
                <a16:creationId xmlns:a16="http://schemas.microsoft.com/office/drawing/2014/main" id="{1A335483-42E4-21AB-7D53-322DAF87FA53}"/>
              </a:ext>
            </a:extLst>
          </p:cNvPr>
          <p:cNvCxnSpPr>
            <a:cxnSpLocks/>
          </p:cNvCxnSpPr>
          <p:nvPr/>
        </p:nvCxnSpPr>
        <p:spPr>
          <a:xfrm rot="16200000" flipV="1">
            <a:off x="3390901" y="1291936"/>
            <a:ext cx="630382" cy="62345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12A984C-0A01-0866-E2E5-2B20C59C0C68}"/>
              </a:ext>
            </a:extLst>
          </p:cNvPr>
          <p:cNvSpPr/>
          <p:nvPr/>
        </p:nvSpPr>
        <p:spPr>
          <a:xfrm>
            <a:off x="3934691" y="1671498"/>
            <a:ext cx="1863436" cy="1362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latin typeface="Monotype Corsiva" panose="03010101010201010101" pitchFamily="66" charset="0"/>
              </a:rPr>
              <a:t>Here,global_list</a:t>
            </a:r>
            <a:r>
              <a:rPr lang="en-IN" sz="1100" b="1" dirty="0">
                <a:latin typeface="Monotype Corsiva" panose="03010101010201010101" pitchFamily="66" charset="0"/>
              </a:rPr>
              <a:t> is not a part of function input but is still used. More over the value of array </a:t>
            </a:r>
            <a:r>
              <a:rPr lang="en-IN" sz="1100" b="1" dirty="0" err="1">
                <a:latin typeface="Monotype Corsiva" panose="03010101010201010101" pitchFamily="66" charset="0"/>
              </a:rPr>
              <a:t>global_list</a:t>
            </a:r>
            <a:r>
              <a:rPr lang="en-IN" sz="1100" b="1" dirty="0">
                <a:latin typeface="Monotype Corsiva" panose="03010101010201010101" pitchFamily="66" charset="0"/>
              </a:rPr>
              <a:t> is changed which is side effect</a:t>
            </a:r>
          </a:p>
        </p:txBody>
      </p:sp>
      <p:cxnSp>
        <p:nvCxnSpPr>
          <p:cNvPr id="39" name="Straight Arrow Connector 38">
            <a:extLst>
              <a:ext uri="{FF2B5EF4-FFF2-40B4-BE49-F238E27FC236}">
                <a16:creationId xmlns:a16="http://schemas.microsoft.com/office/drawing/2014/main" id="{ACAC9399-EDCF-6138-A72F-FEECC74BAF19}"/>
              </a:ext>
            </a:extLst>
          </p:cNvPr>
          <p:cNvCxnSpPr/>
          <p:nvPr/>
        </p:nvCxnSpPr>
        <p:spPr>
          <a:xfrm>
            <a:off x="8454735" y="1789796"/>
            <a:ext cx="0" cy="852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C6A2A9D-5A45-127A-5E05-40D910A1CC68}"/>
              </a:ext>
            </a:extLst>
          </p:cNvPr>
          <p:cNvSpPr/>
          <p:nvPr/>
        </p:nvSpPr>
        <p:spPr>
          <a:xfrm>
            <a:off x="7751824" y="2641850"/>
            <a:ext cx="1433938" cy="796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Here ,new list is created. Therefore no value is modified. </a:t>
            </a:r>
          </a:p>
        </p:txBody>
      </p:sp>
      <p:sp>
        <p:nvSpPr>
          <p:cNvPr id="41" name="TextBox 40">
            <a:extLst>
              <a:ext uri="{FF2B5EF4-FFF2-40B4-BE49-F238E27FC236}">
                <a16:creationId xmlns:a16="http://schemas.microsoft.com/office/drawing/2014/main" id="{758651D3-2A02-07D2-7089-989F4CA4F79F}"/>
              </a:ext>
            </a:extLst>
          </p:cNvPr>
          <p:cNvSpPr txBox="1"/>
          <p:nvPr/>
        </p:nvSpPr>
        <p:spPr>
          <a:xfrm>
            <a:off x="477982" y="3193473"/>
            <a:ext cx="5728854" cy="954107"/>
          </a:xfrm>
          <a:prstGeom prst="rect">
            <a:avLst/>
          </a:prstGeom>
          <a:noFill/>
          <a:ln>
            <a:solidFill>
              <a:srgbClr val="00B050"/>
            </a:solidFill>
          </a:ln>
        </p:spPr>
        <p:txBody>
          <a:bodyPr wrap="square" rtlCol="0">
            <a:spAutoFit/>
          </a:bodyPr>
          <a:lstStyle/>
          <a:p>
            <a:r>
              <a:rPr lang="en-IN" dirty="0">
                <a:solidFill>
                  <a:srgbClr val="92D050"/>
                </a:solidFill>
              </a:rPr>
              <a:t>These pure functions are what defines Functional Programming. Pure functions in cases of long codes make debugging much more easier  as all you have to do is check every function because there is no interference of outer variables nor any modification taking place. </a:t>
            </a:r>
          </a:p>
        </p:txBody>
      </p:sp>
      <p:sp>
        <p:nvSpPr>
          <p:cNvPr id="42" name="TextBox 41">
            <a:extLst>
              <a:ext uri="{FF2B5EF4-FFF2-40B4-BE49-F238E27FC236}">
                <a16:creationId xmlns:a16="http://schemas.microsoft.com/office/drawing/2014/main" id="{7200ABFB-3A07-A2CB-E8D7-8F13E9353187}"/>
              </a:ext>
            </a:extLst>
          </p:cNvPr>
          <p:cNvSpPr txBox="1"/>
          <p:nvPr/>
        </p:nvSpPr>
        <p:spPr>
          <a:xfrm>
            <a:off x="450273" y="4357255"/>
            <a:ext cx="5680363" cy="738664"/>
          </a:xfrm>
          <a:prstGeom prst="rect">
            <a:avLst/>
          </a:prstGeom>
          <a:noFill/>
          <a:ln>
            <a:solidFill>
              <a:srgbClr val="FFC000"/>
            </a:solidFill>
          </a:ln>
        </p:spPr>
        <p:txBody>
          <a:bodyPr wrap="square" rtlCol="0">
            <a:spAutoFit/>
          </a:bodyPr>
          <a:lstStyle/>
          <a:p>
            <a:r>
              <a:rPr lang="en-IN" dirty="0">
                <a:solidFill>
                  <a:srgbClr val="FF0000"/>
                </a:solidFill>
              </a:rPr>
              <a:t>This is the reason why functional programming follows Purely Functional data structure as this paradigm does not rely on mutable data.</a:t>
            </a:r>
          </a:p>
        </p:txBody>
      </p:sp>
      <p:pic>
        <p:nvPicPr>
          <p:cNvPr id="43" name="Picture 42">
            <a:extLst>
              <a:ext uri="{FF2B5EF4-FFF2-40B4-BE49-F238E27FC236}">
                <a16:creationId xmlns:a16="http://schemas.microsoft.com/office/drawing/2014/main" id="{5A854076-5C25-82C1-7ADF-B3E6DB94B12E}"/>
              </a:ext>
            </a:extLst>
          </p:cNvPr>
          <p:cNvPicPr>
            <a:picLocks noChangeAspect="1"/>
          </p:cNvPicPr>
          <p:nvPr/>
        </p:nvPicPr>
        <p:blipFill>
          <a:blip r:embed="rId5"/>
          <a:stretch>
            <a:fillRect/>
          </a:stretch>
        </p:blipFill>
        <p:spPr>
          <a:xfrm>
            <a:off x="6264598" y="2978726"/>
            <a:ext cx="1046222" cy="2117193"/>
          </a:xfrm>
          <a:prstGeom prst="rect">
            <a:avLst/>
          </a:prstGeom>
        </p:spPr>
      </p:pic>
      <p:sp>
        <p:nvSpPr>
          <p:cNvPr id="44" name="Speech Bubble: Oval 43">
            <a:extLst>
              <a:ext uri="{FF2B5EF4-FFF2-40B4-BE49-F238E27FC236}">
                <a16:creationId xmlns:a16="http://schemas.microsoft.com/office/drawing/2014/main" id="{50E86ECF-F621-C71D-A7D5-7C374538EAFE}"/>
              </a:ext>
            </a:extLst>
          </p:cNvPr>
          <p:cNvSpPr/>
          <p:nvPr/>
        </p:nvSpPr>
        <p:spPr>
          <a:xfrm>
            <a:off x="7120218" y="3550024"/>
            <a:ext cx="1190064" cy="1008529"/>
          </a:xfrm>
          <a:prstGeom prst="wedgeEllipseCallout">
            <a:avLst>
              <a:gd name="adj1" fmla="val -53036"/>
              <a:gd name="adj2" fmla="val -42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Though</a:t>
            </a:r>
            <a:r>
              <a:rPr lang="en-IN" dirty="0"/>
              <a:t> </a:t>
            </a:r>
            <a:r>
              <a:rPr lang="en-IN" sz="800" dirty="0"/>
              <a:t>the code snippets are in </a:t>
            </a:r>
            <a:r>
              <a:rPr lang="en-IN" sz="800" dirty="0" err="1"/>
              <a:t>python,it</a:t>
            </a:r>
            <a:r>
              <a:rPr lang="en-IN" sz="800" dirty="0"/>
              <a:t> is not a purely functional programming language</a:t>
            </a:r>
          </a:p>
        </p:txBody>
      </p:sp>
    </p:spTree>
    <p:extLst>
      <p:ext uri="{BB962C8B-B14F-4D97-AF65-F5344CB8AC3E}">
        <p14:creationId xmlns:p14="http://schemas.microsoft.com/office/powerpoint/2010/main" val="218764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5291B-27B7-CDCB-02D5-7B3A13E697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C92A74DD-D9E5-CFD6-7180-D9F8E56BD200}"/>
              </a:ext>
            </a:extLst>
          </p:cNvPr>
          <p:cNvSpPr txBox="1"/>
          <p:nvPr/>
        </p:nvSpPr>
        <p:spPr>
          <a:xfrm>
            <a:off x="2133600" y="195943"/>
            <a:ext cx="6132286" cy="954107"/>
          </a:xfrm>
          <a:prstGeom prst="rect">
            <a:avLst/>
          </a:prstGeom>
          <a:noFill/>
          <a:ln w="38100">
            <a:solidFill>
              <a:srgbClr val="0070C0"/>
            </a:solidFill>
          </a:ln>
        </p:spPr>
        <p:txBody>
          <a:bodyPr wrap="square" rtlCol="0">
            <a:spAutoFit/>
          </a:bodyPr>
          <a:lstStyle/>
          <a:p>
            <a:r>
              <a:rPr lang="en-IN" dirty="0">
                <a:solidFill>
                  <a:srgbClr val="FFFF00"/>
                </a:solidFill>
              </a:rPr>
              <a:t>1]</a:t>
            </a:r>
            <a:r>
              <a:rPr lang="en-IN" dirty="0">
                <a:solidFill>
                  <a:srgbClr val="FF0000"/>
                </a:solidFill>
              </a:rPr>
              <a:t>Thus, pure functions are one of the main features which differentiates functional programming and object oriented programming. </a:t>
            </a:r>
          </a:p>
          <a:p>
            <a:r>
              <a:rPr lang="en-IN" dirty="0">
                <a:solidFill>
                  <a:srgbClr val="FF0000"/>
                </a:solidFill>
              </a:rPr>
              <a:t>Object oriented programming generally uses mutable data while functional programming works with immutable data.</a:t>
            </a:r>
          </a:p>
        </p:txBody>
      </p:sp>
      <p:sp>
        <p:nvSpPr>
          <p:cNvPr id="6" name="TextBox 5">
            <a:extLst>
              <a:ext uri="{FF2B5EF4-FFF2-40B4-BE49-F238E27FC236}">
                <a16:creationId xmlns:a16="http://schemas.microsoft.com/office/drawing/2014/main" id="{61F355E3-2D92-D796-86A0-7A9F1F2C96A0}"/>
              </a:ext>
            </a:extLst>
          </p:cNvPr>
          <p:cNvSpPr txBox="1"/>
          <p:nvPr/>
        </p:nvSpPr>
        <p:spPr>
          <a:xfrm>
            <a:off x="3497943" y="1220773"/>
            <a:ext cx="4884057" cy="1384995"/>
          </a:xfrm>
          <a:prstGeom prst="rect">
            <a:avLst/>
          </a:prstGeom>
          <a:solidFill>
            <a:schemeClr val="tx2">
              <a:lumMod val="50000"/>
            </a:schemeClr>
          </a:solidFill>
          <a:ln w="57150">
            <a:solidFill>
              <a:srgbClr val="00B050"/>
            </a:solidFill>
          </a:ln>
        </p:spPr>
        <p:txBody>
          <a:bodyPr wrap="square" rtlCol="0">
            <a:spAutoFit/>
          </a:bodyPr>
          <a:lstStyle/>
          <a:p>
            <a:r>
              <a:rPr lang="en-IN" dirty="0">
                <a:solidFill>
                  <a:srgbClr val="FF0000"/>
                </a:solidFill>
                <a:latin typeface="Kristen ITC" panose="03050502040202030202" pitchFamily="66" charset="0"/>
              </a:rPr>
              <a:t>2]</a:t>
            </a:r>
            <a:r>
              <a:rPr lang="en-IN" dirty="0">
                <a:solidFill>
                  <a:srgbClr val="00B0F0"/>
                </a:solidFill>
                <a:latin typeface="Kristen ITC" panose="03050502040202030202" pitchFamily="66" charset="0"/>
              </a:rPr>
              <a:t>Another major difference that arises in between functional programming and object oriented programming is that use of iterative loops. Unlike object oriented programming , Functional programming makes use of functions like map , reduce and filter.</a:t>
            </a:r>
          </a:p>
        </p:txBody>
      </p:sp>
      <p:pic>
        <p:nvPicPr>
          <p:cNvPr id="9" name="Picture 8">
            <a:extLst>
              <a:ext uri="{FF2B5EF4-FFF2-40B4-BE49-F238E27FC236}">
                <a16:creationId xmlns:a16="http://schemas.microsoft.com/office/drawing/2014/main" id="{BE89514B-E217-8711-D4B9-C57872F8D417}"/>
              </a:ext>
            </a:extLst>
          </p:cNvPr>
          <p:cNvPicPr>
            <a:picLocks noChangeAspect="1"/>
          </p:cNvPicPr>
          <p:nvPr/>
        </p:nvPicPr>
        <p:blipFill>
          <a:blip r:embed="rId2"/>
          <a:stretch>
            <a:fillRect/>
          </a:stretch>
        </p:blipFill>
        <p:spPr>
          <a:xfrm>
            <a:off x="4325258" y="3089858"/>
            <a:ext cx="1320800" cy="2006114"/>
          </a:xfrm>
          <a:prstGeom prst="rect">
            <a:avLst/>
          </a:prstGeom>
        </p:spPr>
      </p:pic>
      <p:sp>
        <p:nvSpPr>
          <p:cNvPr id="10" name="Speech Bubble: Oval 9">
            <a:extLst>
              <a:ext uri="{FF2B5EF4-FFF2-40B4-BE49-F238E27FC236}">
                <a16:creationId xmlns:a16="http://schemas.microsoft.com/office/drawing/2014/main" id="{BDC68D2F-3E30-A581-5C08-FCFAECCD47D6}"/>
              </a:ext>
            </a:extLst>
          </p:cNvPr>
          <p:cNvSpPr/>
          <p:nvPr/>
        </p:nvSpPr>
        <p:spPr>
          <a:xfrm>
            <a:off x="87086" y="2380797"/>
            <a:ext cx="3744686" cy="1625146"/>
          </a:xfrm>
          <a:prstGeom prst="wedgeEllipseCallout">
            <a:avLst>
              <a:gd name="adj1" fmla="val 80569"/>
              <a:gd name="adj2" fmla="val 41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Jokerman" panose="04090605060D06020702" pitchFamily="82" charset="0"/>
              </a:rPr>
              <a:t>Remember that lambda sign in our first slide? Now, we will see how this lambda can be used as an alternative of long iterative loops.</a:t>
            </a:r>
          </a:p>
        </p:txBody>
      </p:sp>
      <p:sp>
        <p:nvSpPr>
          <p:cNvPr id="11" name="Arrow: Right 10">
            <a:extLst>
              <a:ext uri="{FF2B5EF4-FFF2-40B4-BE49-F238E27FC236}">
                <a16:creationId xmlns:a16="http://schemas.microsoft.com/office/drawing/2014/main" id="{B4C0E153-463D-9399-D846-950A97A24F7C}"/>
              </a:ext>
            </a:extLst>
          </p:cNvPr>
          <p:cNvSpPr/>
          <p:nvPr/>
        </p:nvSpPr>
        <p:spPr>
          <a:xfrm>
            <a:off x="6139544" y="3089858"/>
            <a:ext cx="2177142" cy="1857699"/>
          </a:xfrm>
          <a:prstGeom prst="rightArrow">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 why wait, lets explore more…..</a:t>
            </a:r>
          </a:p>
        </p:txBody>
      </p:sp>
    </p:spTree>
    <p:extLst>
      <p:ext uri="{BB962C8B-B14F-4D97-AF65-F5344CB8AC3E}">
        <p14:creationId xmlns:p14="http://schemas.microsoft.com/office/powerpoint/2010/main" val="45221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2C333-8B0D-61B5-4065-9AA1350E5B4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
        <p:nvSpPr>
          <p:cNvPr id="3" name="TextBox 2">
            <a:extLst>
              <a:ext uri="{FF2B5EF4-FFF2-40B4-BE49-F238E27FC236}">
                <a16:creationId xmlns:a16="http://schemas.microsoft.com/office/drawing/2014/main" id="{B9CE455A-6DE5-B9D3-5F9F-97977F0B2331}"/>
              </a:ext>
            </a:extLst>
          </p:cNvPr>
          <p:cNvSpPr txBox="1"/>
          <p:nvPr/>
        </p:nvSpPr>
        <p:spPr>
          <a:xfrm>
            <a:off x="2075543" y="50800"/>
            <a:ext cx="6995886" cy="523220"/>
          </a:xfrm>
          <a:prstGeom prst="rect">
            <a:avLst/>
          </a:prstGeom>
          <a:noFill/>
          <a:ln w="28575">
            <a:solidFill>
              <a:schemeClr val="accent1"/>
            </a:solidFill>
          </a:ln>
        </p:spPr>
        <p:txBody>
          <a:bodyPr wrap="square" rtlCol="0">
            <a:spAutoFit/>
          </a:bodyPr>
          <a:lstStyle/>
          <a:p>
            <a:r>
              <a:rPr lang="en-IN" dirty="0">
                <a:solidFill>
                  <a:srgbClr val="FF0000"/>
                </a:solidFill>
              </a:rPr>
              <a:t>To understand the second difference mentioned in previous slide, we need to learn about Lambda functions. </a:t>
            </a:r>
          </a:p>
        </p:txBody>
      </p:sp>
      <p:sp>
        <p:nvSpPr>
          <p:cNvPr id="4" name="TextBox 3">
            <a:extLst>
              <a:ext uri="{FF2B5EF4-FFF2-40B4-BE49-F238E27FC236}">
                <a16:creationId xmlns:a16="http://schemas.microsoft.com/office/drawing/2014/main" id="{DC7CCE88-B6C4-520B-2B8D-A4820F97A920}"/>
              </a:ext>
            </a:extLst>
          </p:cNvPr>
          <p:cNvSpPr txBox="1"/>
          <p:nvPr/>
        </p:nvSpPr>
        <p:spPr>
          <a:xfrm>
            <a:off x="3178628" y="682172"/>
            <a:ext cx="3178628" cy="461665"/>
          </a:xfrm>
          <a:prstGeom prst="rect">
            <a:avLst/>
          </a:prstGeom>
          <a:noFill/>
          <a:ln w="38100">
            <a:solidFill>
              <a:srgbClr val="FF0000"/>
            </a:solidFill>
          </a:ln>
        </p:spPr>
        <p:txBody>
          <a:bodyPr wrap="square" rtlCol="0">
            <a:spAutoFit/>
          </a:bodyPr>
          <a:lstStyle/>
          <a:p>
            <a:pPr algn="ctr"/>
            <a:r>
              <a:rPr lang="en-IN" sz="2400" dirty="0">
                <a:solidFill>
                  <a:srgbClr val="00B0F0"/>
                </a:solidFill>
                <a:latin typeface="Bernard MT Condensed" panose="02050806060905020404" pitchFamily="18" charset="0"/>
              </a:rPr>
              <a:t>Lambda Functions</a:t>
            </a:r>
          </a:p>
        </p:txBody>
      </p:sp>
      <p:sp>
        <p:nvSpPr>
          <p:cNvPr id="5" name="TextBox 4">
            <a:extLst>
              <a:ext uri="{FF2B5EF4-FFF2-40B4-BE49-F238E27FC236}">
                <a16:creationId xmlns:a16="http://schemas.microsoft.com/office/drawing/2014/main" id="{765248FF-CEE7-5DB0-E39D-C6E07D79F09A}"/>
              </a:ext>
            </a:extLst>
          </p:cNvPr>
          <p:cNvSpPr txBox="1"/>
          <p:nvPr/>
        </p:nvSpPr>
        <p:spPr>
          <a:xfrm>
            <a:off x="1364343" y="1313543"/>
            <a:ext cx="6843486" cy="1877437"/>
          </a:xfrm>
          <a:prstGeom prst="rect">
            <a:avLst/>
          </a:prstGeom>
          <a:solidFill>
            <a:schemeClr val="accent1">
              <a:lumMod val="50000"/>
            </a:schemeClr>
          </a:solidFill>
          <a:ln>
            <a:solidFill>
              <a:schemeClr val="bg1"/>
            </a:solidFill>
          </a:ln>
        </p:spPr>
        <p:txBody>
          <a:bodyPr wrap="square" rtlCol="0">
            <a:spAutoFit/>
          </a:bodyPr>
          <a:lstStyle/>
          <a:p>
            <a:pPr algn="l"/>
            <a:r>
              <a:rPr lang="en-US" sz="1600" b="1" i="0" dirty="0">
                <a:solidFill>
                  <a:schemeClr val="bg2">
                    <a:lumMod val="20000"/>
                    <a:lumOff val="80000"/>
                  </a:schemeClr>
                </a:solidFill>
                <a:effectLst/>
                <a:latin typeface="Verdana" panose="020B0604030504040204" pitchFamily="34" charset="0"/>
              </a:rPr>
              <a:t>A lambda function is a small anonymous function.</a:t>
            </a:r>
          </a:p>
          <a:p>
            <a:pPr algn="l"/>
            <a:r>
              <a:rPr lang="en-US" sz="1600" b="1" i="0" dirty="0">
                <a:solidFill>
                  <a:schemeClr val="bg2">
                    <a:lumMod val="20000"/>
                    <a:lumOff val="80000"/>
                  </a:schemeClr>
                </a:solidFill>
                <a:effectLst/>
                <a:latin typeface="Verdana" panose="020B0604030504040204" pitchFamily="34" charset="0"/>
              </a:rPr>
              <a:t>A lambda function can take any number of arguments, but can only have one expression.</a:t>
            </a:r>
          </a:p>
          <a:p>
            <a:r>
              <a:rPr lang="en-US" sz="1600" b="1" i="0" dirty="0">
                <a:solidFill>
                  <a:schemeClr val="bg2">
                    <a:lumMod val="20000"/>
                    <a:lumOff val="80000"/>
                  </a:schemeClr>
                </a:solidFill>
                <a:effectLst/>
                <a:latin typeface="charter"/>
              </a:rPr>
              <a:t>Lambda functions are tools that can be used to make a program functional. But you can use lambdas in object-oriented programming, too.</a:t>
            </a:r>
          </a:p>
          <a:p>
            <a:r>
              <a:rPr lang="en-US" sz="1600" b="1" dirty="0">
                <a:solidFill>
                  <a:schemeClr val="bg2">
                    <a:lumMod val="20000"/>
                    <a:lumOff val="80000"/>
                  </a:schemeClr>
                </a:solidFill>
                <a:latin typeface="charter"/>
              </a:rPr>
              <a:t>Syntax: </a:t>
            </a:r>
            <a:r>
              <a:rPr lang="en-IN" sz="2000" b="0" i="0" dirty="0">
                <a:solidFill>
                  <a:srgbClr val="000000"/>
                </a:solidFill>
                <a:effectLst/>
                <a:latin typeface="Consolas" panose="020B0609020204030204" pitchFamily="49" charset="0"/>
              </a:rPr>
              <a:t>lambda </a:t>
            </a:r>
            <a:r>
              <a:rPr lang="en-IN" sz="2000" b="0" i="1" dirty="0">
                <a:solidFill>
                  <a:srgbClr val="000000"/>
                </a:solidFill>
                <a:effectLst/>
                <a:latin typeface="Consolas" panose="020B0609020204030204" pitchFamily="49" charset="0"/>
              </a:rPr>
              <a:t>arguments </a:t>
            </a:r>
            <a:r>
              <a:rPr lang="en-IN" sz="2000" b="0" i="0" dirty="0">
                <a:solidFill>
                  <a:srgbClr val="000000"/>
                </a:solidFill>
                <a:effectLst/>
                <a:latin typeface="Consolas" panose="020B0609020204030204" pitchFamily="49" charset="0"/>
              </a:rPr>
              <a:t>: </a:t>
            </a:r>
            <a:r>
              <a:rPr lang="en-IN" sz="2000" b="0" i="1" dirty="0">
                <a:solidFill>
                  <a:srgbClr val="000000"/>
                </a:solidFill>
                <a:effectLst/>
                <a:latin typeface="Consolas" panose="020B0609020204030204" pitchFamily="49" charset="0"/>
              </a:rPr>
              <a:t>expression</a:t>
            </a:r>
            <a:br>
              <a:rPr lang="en-US" sz="1600" b="1" dirty="0">
                <a:solidFill>
                  <a:schemeClr val="bg2">
                    <a:lumMod val="20000"/>
                    <a:lumOff val="80000"/>
                  </a:schemeClr>
                </a:solidFill>
              </a:rPr>
            </a:br>
            <a:endParaRPr lang="en-IN" sz="1600" b="1" dirty="0">
              <a:solidFill>
                <a:schemeClr val="bg2">
                  <a:lumMod val="20000"/>
                  <a:lumOff val="80000"/>
                </a:schemeClr>
              </a:solidFill>
            </a:endParaRPr>
          </a:p>
        </p:txBody>
      </p:sp>
      <p:sp>
        <p:nvSpPr>
          <p:cNvPr id="6" name="TextBox 5">
            <a:extLst>
              <a:ext uri="{FF2B5EF4-FFF2-40B4-BE49-F238E27FC236}">
                <a16:creationId xmlns:a16="http://schemas.microsoft.com/office/drawing/2014/main" id="{B81939FB-BC64-147E-1331-55A46A05D839}"/>
              </a:ext>
            </a:extLst>
          </p:cNvPr>
          <p:cNvSpPr txBox="1"/>
          <p:nvPr/>
        </p:nvSpPr>
        <p:spPr>
          <a:xfrm>
            <a:off x="1059543" y="3251200"/>
            <a:ext cx="3294743" cy="954107"/>
          </a:xfrm>
          <a:prstGeom prst="rect">
            <a:avLst/>
          </a:prstGeom>
          <a:solidFill>
            <a:schemeClr val="tx1"/>
          </a:solidFill>
        </p:spPr>
        <p:txBody>
          <a:bodyPr wrap="square" rtlCol="0">
            <a:spAutoFit/>
          </a:bodyPr>
          <a:lstStyle/>
          <a:p>
            <a:r>
              <a:rPr lang="pt-BR" b="0" i="0" dirty="0">
                <a:solidFill>
                  <a:srgbClr val="000000"/>
                </a:solidFill>
                <a:effectLst/>
                <a:latin typeface="Consolas" panose="020B0609020204030204" pitchFamily="49" charset="0"/>
              </a:rPr>
              <a:t>x = </a:t>
            </a:r>
            <a:r>
              <a:rPr lang="pt-BR" b="0" i="0" dirty="0">
                <a:solidFill>
                  <a:srgbClr val="0000CD"/>
                </a:solidFill>
                <a:effectLst/>
                <a:latin typeface="Consolas" panose="020B0609020204030204" pitchFamily="49" charset="0"/>
              </a:rPr>
              <a:t>lambda</a:t>
            </a:r>
            <a:r>
              <a:rPr lang="pt-BR" b="0" i="0" dirty="0">
                <a:solidFill>
                  <a:srgbClr val="000000"/>
                </a:solidFill>
                <a:effectLst/>
                <a:latin typeface="Consolas" panose="020B0609020204030204" pitchFamily="49" charset="0"/>
              </a:rPr>
              <a:t> a : a + </a:t>
            </a:r>
            <a:r>
              <a:rPr lang="pt-BR" b="0" i="0" dirty="0">
                <a:solidFill>
                  <a:srgbClr val="FF0000"/>
                </a:solidFill>
                <a:effectLst/>
                <a:latin typeface="Consolas" panose="020B0609020204030204" pitchFamily="49" charset="0"/>
              </a:rPr>
              <a:t>10</a:t>
            </a:r>
            <a:br>
              <a:rPr lang="pt-BR" dirty="0"/>
            </a:br>
            <a:r>
              <a:rPr lang="pt-BR" b="0" i="0" dirty="0">
                <a:solidFill>
                  <a:srgbClr val="0000CD"/>
                </a:solidFill>
                <a:effectLst/>
                <a:latin typeface="Consolas" panose="020B0609020204030204" pitchFamily="49" charset="0"/>
              </a:rPr>
              <a:t>print</a:t>
            </a:r>
            <a:r>
              <a:rPr lang="pt-BR" b="0" i="0" dirty="0">
                <a:solidFill>
                  <a:srgbClr val="000000"/>
                </a:solidFill>
                <a:effectLst/>
                <a:latin typeface="Consolas" panose="020B0609020204030204" pitchFamily="49" charset="0"/>
              </a:rPr>
              <a:t>(x(</a:t>
            </a:r>
            <a:r>
              <a:rPr lang="pt-BR" b="0" i="0" dirty="0">
                <a:solidFill>
                  <a:srgbClr val="FF0000"/>
                </a:solidFill>
                <a:effectLst/>
                <a:latin typeface="Consolas" panose="020B0609020204030204" pitchFamily="49" charset="0"/>
              </a:rPr>
              <a:t>5</a:t>
            </a:r>
            <a:r>
              <a:rPr lang="pt-BR" b="0" i="0" dirty="0">
                <a:solidFill>
                  <a:srgbClr val="000000"/>
                </a:solidFill>
                <a:effectLst/>
                <a:latin typeface="Consolas" panose="020B0609020204030204" pitchFamily="49" charset="0"/>
              </a:rPr>
              <a:t>))</a:t>
            </a:r>
          </a:p>
          <a:p>
            <a:endParaRPr lang="pt-BR" dirty="0">
              <a:latin typeface="Consolas" panose="020B0609020204030204" pitchFamily="49" charset="0"/>
            </a:endParaRPr>
          </a:p>
          <a:p>
            <a:r>
              <a:rPr lang="pt-BR" dirty="0">
                <a:latin typeface="Consolas" panose="020B0609020204030204" pitchFamily="49" charset="0"/>
              </a:rPr>
              <a:t>Output:15</a:t>
            </a:r>
            <a:endParaRPr lang="en-IN" dirty="0"/>
          </a:p>
        </p:txBody>
      </p:sp>
      <p:sp>
        <p:nvSpPr>
          <p:cNvPr id="7" name="TextBox 6">
            <a:extLst>
              <a:ext uri="{FF2B5EF4-FFF2-40B4-BE49-F238E27FC236}">
                <a16:creationId xmlns:a16="http://schemas.microsoft.com/office/drawing/2014/main" id="{9D3B981A-6D50-BA67-D75A-69CC4C4DADBB}"/>
              </a:ext>
            </a:extLst>
          </p:cNvPr>
          <p:cNvSpPr txBox="1"/>
          <p:nvPr/>
        </p:nvSpPr>
        <p:spPr>
          <a:xfrm>
            <a:off x="4572000" y="3251200"/>
            <a:ext cx="3294742" cy="954107"/>
          </a:xfrm>
          <a:prstGeom prst="rect">
            <a:avLst/>
          </a:prstGeom>
          <a:solidFill>
            <a:schemeClr val="tx1"/>
          </a:solidFill>
        </p:spPr>
        <p:txBody>
          <a:bodyPr wrap="square" rtlCol="0">
            <a:spAutoFit/>
          </a:bodyPr>
          <a:lstStyle/>
          <a:p>
            <a:r>
              <a:rPr lang="pt-BR" b="0" i="0" dirty="0">
                <a:solidFill>
                  <a:srgbClr val="000000"/>
                </a:solidFill>
                <a:effectLst/>
                <a:latin typeface="Consolas" panose="020B0609020204030204" pitchFamily="49" charset="0"/>
              </a:rPr>
              <a:t>x = </a:t>
            </a:r>
            <a:r>
              <a:rPr lang="pt-BR" b="0" i="0" dirty="0">
                <a:solidFill>
                  <a:srgbClr val="0000CD"/>
                </a:solidFill>
                <a:effectLst/>
                <a:latin typeface="Consolas" panose="020B0609020204030204" pitchFamily="49" charset="0"/>
              </a:rPr>
              <a:t>lambda</a:t>
            </a:r>
            <a:r>
              <a:rPr lang="pt-BR" b="0" i="0" dirty="0">
                <a:solidFill>
                  <a:srgbClr val="000000"/>
                </a:solidFill>
                <a:effectLst/>
                <a:latin typeface="Consolas" panose="020B0609020204030204" pitchFamily="49" charset="0"/>
              </a:rPr>
              <a:t> a, b, c : a + b + c</a:t>
            </a:r>
            <a:br>
              <a:rPr lang="pt-BR" dirty="0"/>
            </a:br>
            <a:r>
              <a:rPr lang="pt-BR" b="0" i="0" dirty="0">
                <a:solidFill>
                  <a:srgbClr val="0000CD"/>
                </a:solidFill>
                <a:effectLst/>
                <a:latin typeface="Consolas" panose="020B0609020204030204" pitchFamily="49" charset="0"/>
              </a:rPr>
              <a:t>print</a:t>
            </a:r>
            <a:r>
              <a:rPr lang="pt-BR" b="0" i="0" dirty="0">
                <a:solidFill>
                  <a:srgbClr val="000000"/>
                </a:solidFill>
                <a:effectLst/>
                <a:latin typeface="Consolas" panose="020B0609020204030204" pitchFamily="49" charset="0"/>
              </a:rPr>
              <a:t>(x(</a:t>
            </a:r>
            <a:r>
              <a:rPr lang="pt-BR" b="0" i="0" dirty="0">
                <a:solidFill>
                  <a:srgbClr val="FF0000"/>
                </a:solidFill>
                <a:effectLst/>
                <a:latin typeface="Consolas" panose="020B0609020204030204" pitchFamily="49" charset="0"/>
              </a:rPr>
              <a:t>5</a:t>
            </a:r>
            <a:r>
              <a:rPr lang="pt-BR" b="0" i="0" dirty="0">
                <a:solidFill>
                  <a:srgbClr val="000000"/>
                </a:solidFill>
                <a:effectLst/>
                <a:latin typeface="Consolas" panose="020B0609020204030204" pitchFamily="49" charset="0"/>
              </a:rPr>
              <a:t>, </a:t>
            </a:r>
            <a:r>
              <a:rPr lang="pt-BR" b="0" i="0" dirty="0">
                <a:solidFill>
                  <a:srgbClr val="FF0000"/>
                </a:solidFill>
                <a:effectLst/>
                <a:latin typeface="Consolas" panose="020B0609020204030204" pitchFamily="49" charset="0"/>
              </a:rPr>
              <a:t>6</a:t>
            </a:r>
            <a:r>
              <a:rPr lang="pt-BR" b="0" i="0" dirty="0">
                <a:solidFill>
                  <a:srgbClr val="000000"/>
                </a:solidFill>
                <a:effectLst/>
                <a:latin typeface="Consolas" panose="020B0609020204030204" pitchFamily="49" charset="0"/>
              </a:rPr>
              <a:t>, </a:t>
            </a:r>
            <a:r>
              <a:rPr lang="pt-BR" b="0" i="0" dirty="0">
                <a:solidFill>
                  <a:srgbClr val="FF0000"/>
                </a:solidFill>
                <a:effectLst/>
                <a:latin typeface="Consolas" panose="020B0609020204030204" pitchFamily="49" charset="0"/>
              </a:rPr>
              <a:t>2</a:t>
            </a:r>
            <a:r>
              <a:rPr lang="pt-BR" b="0" i="0" dirty="0">
                <a:solidFill>
                  <a:srgbClr val="000000"/>
                </a:solidFill>
                <a:effectLst/>
                <a:latin typeface="Consolas" panose="020B0609020204030204" pitchFamily="49" charset="0"/>
              </a:rPr>
              <a:t>))</a:t>
            </a:r>
          </a:p>
          <a:p>
            <a:endParaRPr lang="pt-BR" dirty="0">
              <a:latin typeface="Consolas" panose="020B0609020204030204" pitchFamily="49" charset="0"/>
            </a:endParaRPr>
          </a:p>
          <a:p>
            <a:r>
              <a:rPr lang="pt-BR" dirty="0">
                <a:latin typeface="Consolas" panose="020B0609020204030204" pitchFamily="49" charset="0"/>
              </a:rPr>
              <a:t>Output:13</a:t>
            </a:r>
            <a:endParaRPr lang="en-IN" dirty="0"/>
          </a:p>
        </p:txBody>
      </p:sp>
      <p:sp>
        <p:nvSpPr>
          <p:cNvPr id="8" name="TextBox 7">
            <a:extLst>
              <a:ext uri="{FF2B5EF4-FFF2-40B4-BE49-F238E27FC236}">
                <a16:creationId xmlns:a16="http://schemas.microsoft.com/office/drawing/2014/main" id="{78FD01C7-6C43-113E-8B0B-EDE74D173215}"/>
              </a:ext>
            </a:extLst>
          </p:cNvPr>
          <p:cNvSpPr txBox="1"/>
          <p:nvPr/>
        </p:nvSpPr>
        <p:spPr>
          <a:xfrm>
            <a:off x="391886" y="4593771"/>
            <a:ext cx="7815943" cy="523220"/>
          </a:xfrm>
          <a:prstGeom prst="rect">
            <a:avLst/>
          </a:prstGeom>
          <a:noFill/>
          <a:ln w="57150">
            <a:solidFill>
              <a:schemeClr val="accent6"/>
            </a:solidFill>
          </a:ln>
        </p:spPr>
        <p:txBody>
          <a:bodyPr wrap="square" rtlCol="0">
            <a:spAutoFit/>
          </a:bodyPr>
          <a:lstStyle/>
          <a:p>
            <a:r>
              <a:rPr lang="en-IN" dirty="0">
                <a:solidFill>
                  <a:srgbClr val="00B050"/>
                </a:solidFill>
              </a:rPr>
              <a:t>We can even declare lambda functions inside other functions . Lambda functions can even be returned from other functions thus reinforcing the use of higher order functions. Lets see…..</a:t>
            </a:r>
          </a:p>
        </p:txBody>
      </p:sp>
    </p:spTree>
    <p:extLst>
      <p:ext uri="{BB962C8B-B14F-4D97-AF65-F5344CB8AC3E}">
        <p14:creationId xmlns:p14="http://schemas.microsoft.com/office/powerpoint/2010/main" val="328229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218B67-E495-220B-046D-56E7277CAE36}"/>
              </a:ext>
            </a:extLst>
          </p:cNvPr>
          <p:cNvSpPr>
            <a:spLocks noGrp="1"/>
          </p:cNvSpPr>
          <p:nvPr>
            <p:ph type="body" idx="1"/>
          </p:nvPr>
        </p:nvSpPr>
        <p:spPr>
          <a:xfrm flipH="1">
            <a:off x="2721427" y="139109"/>
            <a:ext cx="4303487" cy="519600"/>
          </a:xfrm>
          <a:solidFill>
            <a:srgbClr val="92D050"/>
          </a:solidFill>
        </p:spPr>
        <p:txBody>
          <a:bodyPr/>
          <a:lstStyle/>
          <a:p>
            <a:r>
              <a:rPr lang="en-IN" sz="1800" b="1" u="sng" dirty="0">
                <a:solidFill>
                  <a:srgbClr val="FF0000"/>
                </a:solidFill>
                <a:latin typeface="MingLiU_HKSCS-ExtB" panose="02020500000000000000" pitchFamily="18" charset="-120"/>
                <a:ea typeface="MingLiU_HKSCS-ExtB" panose="02020500000000000000" pitchFamily="18" charset="-120"/>
              </a:rPr>
              <a:t>More about Lambda functions…</a:t>
            </a:r>
          </a:p>
        </p:txBody>
      </p:sp>
      <p:sp>
        <p:nvSpPr>
          <p:cNvPr id="3" name="Slide Number Placeholder 2">
            <a:extLst>
              <a:ext uri="{FF2B5EF4-FFF2-40B4-BE49-F238E27FC236}">
                <a16:creationId xmlns:a16="http://schemas.microsoft.com/office/drawing/2014/main" id="{F8B1DE52-13C3-F34A-4B15-0A8D21747F9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5E7AC373-AFE5-DB77-F06A-1EC5C11AFAED}"/>
              </a:ext>
            </a:extLst>
          </p:cNvPr>
          <p:cNvSpPr txBox="1"/>
          <p:nvPr/>
        </p:nvSpPr>
        <p:spPr>
          <a:xfrm>
            <a:off x="6146799" y="776514"/>
            <a:ext cx="2663372" cy="1815882"/>
          </a:xfrm>
          <a:prstGeom prst="rect">
            <a:avLst/>
          </a:prstGeom>
          <a:solidFill>
            <a:schemeClr val="tx1"/>
          </a:solidFill>
        </p:spPr>
        <p:txBody>
          <a:bodyPr wrap="square" rtlCol="0">
            <a:spAutoFit/>
          </a:bodyPr>
          <a:lstStyle/>
          <a:p>
            <a:r>
              <a:rPr lang="en-IN" b="0" i="0" dirty="0">
                <a:solidFill>
                  <a:srgbClr val="0000CD"/>
                </a:solidFill>
                <a:effectLst/>
                <a:latin typeface="Consolas" panose="020B0609020204030204" pitchFamily="49" charset="0"/>
              </a:rPr>
              <a:t>def</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(n):</a:t>
            </a:r>
            <a:br>
              <a:rPr lang="en-IN" dirty="0"/>
            </a:b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return</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lambda</a:t>
            </a:r>
            <a:r>
              <a:rPr lang="en-IN" b="0" i="0" dirty="0">
                <a:solidFill>
                  <a:srgbClr val="000000"/>
                </a:solidFill>
                <a:effectLst/>
                <a:latin typeface="Consolas" panose="020B0609020204030204" pitchFamily="49" charset="0"/>
              </a:rPr>
              <a:t> a : a * n</a:t>
            </a:r>
            <a:br>
              <a:rPr lang="en-IN" dirty="0"/>
            </a:br>
            <a:br>
              <a:rPr lang="en-IN" dirty="0"/>
            </a:br>
            <a:r>
              <a:rPr lang="en-IN" b="0" i="0" dirty="0" err="1">
                <a:solidFill>
                  <a:srgbClr val="000000"/>
                </a:solidFill>
                <a:effectLst/>
                <a:latin typeface="Consolas" panose="020B0609020204030204" pitchFamily="49" charset="0"/>
              </a:rPr>
              <a:t>mydoubler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r>
              <a:rPr lang="en-IN" b="0" i="0" dirty="0" err="1">
                <a:solidFill>
                  <a:srgbClr val="000000"/>
                </a:solidFill>
                <a:effectLst/>
                <a:latin typeface="Consolas" panose="020B0609020204030204" pitchFamily="49" charset="0"/>
              </a:rPr>
              <a:t>mytripler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mydoubler</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a:t>
            </a:r>
            <a:r>
              <a:rPr lang="en-IN" b="0" i="0" dirty="0">
                <a:solidFill>
                  <a:srgbClr val="000000"/>
                </a:solidFill>
                <a:effectLst/>
                <a:latin typeface="Consolas" panose="020B0609020204030204" pitchFamily="49" charset="0"/>
              </a:rPr>
              <a:t>))</a:t>
            </a: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mytripler</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a:t>
            </a:r>
            <a:endParaRPr lang="en-IN" dirty="0"/>
          </a:p>
        </p:txBody>
      </p:sp>
      <p:pic>
        <p:nvPicPr>
          <p:cNvPr id="13" name="Picture 12">
            <a:extLst>
              <a:ext uri="{FF2B5EF4-FFF2-40B4-BE49-F238E27FC236}">
                <a16:creationId xmlns:a16="http://schemas.microsoft.com/office/drawing/2014/main" id="{AD52959C-5C80-1447-C5AB-5360E29DD385}"/>
              </a:ext>
            </a:extLst>
          </p:cNvPr>
          <p:cNvPicPr>
            <a:picLocks noChangeAspect="1"/>
          </p:cNvPicPr>
          <p:nvPr/>
        </p:nvPicPr>
        <p:blipFill>
          <a:blip r:embed="rId2"/>
          <a:stretch>
            <a:fillRect/>
          </a:stretch>
        </p:blipFill>
        <p:spPr>
          <a:xfrm>
            <a:off x="1960335" y="812715"/>
            <a:ext cx="4186464" cy="1759035"/>
          </a:xfrm>
          <a:prstGeom prst="rect">
            <a:avLst/>
          </a:prstGeom>
        </p:spPr>
      </p:pic>
      <p:sp>
        <p:nvSpPr>
          <p:cNvPr id="14" name="TextBox 13">
            <a:extLst>
              <a:ext uri="{FF2B5EF4-FFF2-40B4-BE49-F238E27FC236}">
                <a16:creationId xmlns:a16="http://schemas.microsoft.com/office/drawing/2014/main" id="{A5C5EDC4-8B15-C5E8-1A5F-951FA3BAE13B}"/>
              </a:ext>
            </a:extLst>
          </p:cNvPr>
          <p:cNvSpPr txBox="1"/>
          <p:nvPr/>
        </p:nvSpPr>
        <p:spPr>
          <a:xfrm>
            <a:off x="3570513" y="999734"/>
            <a:ext cx="2402115" cy="1384995"/>
          </a:xfrm>
          <a:prstGeom prst="rect">
            <a:avLst/>
          </a:prstGeom>
          <a:noFill/>
        </p:spPr>
        <p:txBody>
          <a:bodyPr wrap="square" rtlCol="0">
            <a:spAutoFit/>
          </a:bodyPr>
          <a:lstStyle/>
          <a:p>
            <a:r>
              <a:rPr lang="en-US" b="1" dirty="0">
                <a:solidFill>
                  <a:schemeClr val="tx1"/>
                </a:solidFill>
              </a:rPr>
              <a:t>Example of lambda function being returned from one function. This reflects the Higher order functionality of functional programming.</a:t>
            </a:r>
          </a:p>
        </p:txBody>
      </p:sp>
      <p:sp>
        <p:nvSpPr>
          <p:cNvPr id="15" name="TextBox 14">
            <a:extLst>
              <a:ext uri="{FF2B5EF4-FFF2-40B4-BE49-F238E27FC236}">
                <a16:creationId xmlns:a16="http://schemas.microsoft.com/office/drawing/2014/main" id="{0663559B-EBE6-40CC-9166-984E5050F1A6}"/>
              </a:ext>
            </a:extLst>
          </p:cNvPr>
          <p:cNvSpPr txBox="1"/>
          <p:nvPr/>
        </p:nvSpPr>
        <p:spPr>
          <a:xfrm>
            <a:off x="312057" y="2953657"/>
            <a:ext cx="7082972" cy="738664"/>
          </a:xfrm>
          <a:prstGeom prst="rect">
            <a:avLst/>
          </a:prstGeom>
          <a:noFill/>
          <a:ln w="57150">
            <a:solidFill>
              <a:srgbClr val="00B050"/>
            </a:solidFill>
          </a:ln>
        </p:spPr>
        <p:txBody>
          <a:bodyPr wrap="square" rtlCol="0">
            <a:spAutoFit/>
          </a:bodyPr>
          <a:lstStyle/>
          <a:p>
            <a:r>
              <a:rPr lang="en-IN" dirty="0">
                <a:solidFill>
                  <a:srgbClr val="FFC000"/>
                </a:solidFill>
              </a:rPr>
              <a:t>Now, you might be wondering how this lambda helps in looping in programs. Well, in functional programming we rely on recursion(calling of function itself) or higher order functions through certain constructs like map, </a:t>
            </a:r>
            <a:r>
              <a:rPr lang="en-IN" dirty="0" err="1">
                <a:solidFill>
                  <a:srgbClr val="FFC000"/>
                </a:solidFill>
              </a:rPr>
              <a:t>filter,reduce</a:t>
            </a:r>
            <a:r>
              <a:rPr lang="en-IN" dirty="0">
                <a:solidFill>
                  <a:srgbClr val="FFC000"/>
                </a:solidFill>
              </a:rPr>
              <a:t> .Interesting isn’t it?</a:t>
            </a:r>
          </a:p>
        </p:txBody>
      </p:sp>
      <p:sp>
        <p:nvSpPr>
          <p:cNvPr id="16" name="Rectangle 15">
            <a:extLst>
              <a:ext uri="{FF2B5EF4-FFF2-40B4-BE49-F238E27FC236}">
                <a16:creationId xmlns:a16="http://schemas.microsoft.com/office/drawing/2014/main" id="{52219656-2740-612A-1BEC-F886EBF2EC31}"/>
              </a:ext>
            </a:extLst>
          </p:cNvPr>
          <p:cNvSpPr/>
          <p:nvPr/>
        </p:nvSpPr>
        <p:spPr>
          <a:xfrm>
            <a:off x="1059543" y="4158343"/>
            <a:ext cx="5580743" cy="846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So let’s move and learn about </a:t>
            </a:r>
            <a:r>
              <a:rPr lang="en-IN" b="1" dirty="0" err="1">
                <a:solidFill>
                  <a:srgbClr val="FF0000"/>
                </a:solidFill>
              </a:rPr>
              <a:t>map,filter</a:t>
            </a:r>
            <a:r>
              <a:rPr lang="en-IN" b="1" dirty="0">
                <a:solidFill>
                  <a:srgbClr val="FF0000"/>
                </a:solidFill>
              </a:rPr>
              <a:t> and reduce….the HEART of Functional Programming.</a:t>
            </a:r>
          </a:p>
        </p:txBody>
      </p:sp>
    </p:spTree>
    <p:extLst>
      <p:ext uri="{BB962C8B-B14F-4D97-AF65-F5344CB8AC3E}">
        <p14:creationId xmlns:p14="http://schemas.microsoft.com/office/powerpoint/2010/main" val="309005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3005-F428-9B72-CC11-86E3361D16CA}"/>
              </a:ext>
            </a:extLst>
          </p:cNvPr>
          <p:cNvSpPr>
            <a:spLocks noGrp="1"/>
          </p:cNvSpPr>
          <p:nvPr>
            <p:ph type="title"/>
          </p:nvPr>
        </p:nvSpPr>
        <p:spPr>
          <a:xfrm>
            <a:off x="2352880" y="79829"/>
            <a:ext cx="5720386" cy="491898"/>
          </a:xfrm>
          <a:solidFill>
            <a:srgbClr val="FFFF00"/>
          </a:solidFill>
        </p:spPr>
        <p:txBody>
          <a:bodyPr/>
          <a:lstStyle/>
          <a:p>
            <a:pPr algn="ctr"/>
            <a:r>
              <a:rPr lang="en-IN" sz="2400" b="1" u="sng" dirty="0">
                <a:solidFill>
                  <a:srgbClr val="FF0000"/>
                </a:solidFill>
                <a:latin typeface="Montserrat" panose="00000500000000000000" pitchFamily="2" charset="0"/>
              </a:rPr>
              <a:t>FILTER, MAP,REDUCE</a:t>
            </a:r>
          </a:p>
        </p:txBody>
      </p:sp>
      <p:sp>
        <p:nvSpPr>
          <p:cNvPr id="3" name="Text Placeholder 2">
            <a:extLst>
              <a:ext uri="{FF2B5EF4-FFF2-40B4-BE49-F238E27FC236}">
                <a16:creationId xmlns:a16="http://schemas.microsoft.com/office/drawing/2014/main" id="{8905CE4A-EBAB-D510-33B3-290F1E2DF99E}"/>
              </a:ext>
            </a:extLst>
          </p:cNvPr>
          <p:cNvSpPr>
            <a:spLocks noGrp="1"/>
          </p:cNvSpPr>
          <p:nvPr>
            <p:ph type="body" idx="1"/>
          </p:nvPr>
        </p:nvSpPr>
        <p:spPr>
          <a:xfrm>
            <a:off x="6656268" y="1189534"/>
            <a:ext cx="2176800" cy="119740"/>
          </a:xfrm>
        </p:spPr>
        <p:txBody>
          <a:bodyPr/>
          <a:lstStyle/>
          <a:p>
            <a:endParaRPr lang="en-IN" dirty="0"/>
          </a:p>
        </p:txBody>
      </p:sp>
      <p:sp>
        <p:nvSpPr>
          <p:cNvPr id="4" name="Text Placeholder 3">
            <a:extLst>
              <a:ext uri="{FF2B5EF4-FFF2-40B4-BE49-F238E27FC236}">
                <a16:creationId xmlns:a16="http://schemas.microsoft.com/office/drawing/2014/main" id="{31E4197B-D54D-BB11-77E6-964CF92E6140}"/>
              </a:ext>
            </a:extLst>
          </p:cNvPr>
          <p:cNvSpPr>
            <a:spLocks noGrp="1"/>
          </p:cNvSpPr>
          <p:nvPr>
            <p:ph type="body" idx="2"/>
          </p:nvPr>
        </p:nvSpPr>
        <p:spPr>
          <a:xfrm>
            <a:off x="6418523" y="3241505"/>
            <a:ext cx="2471477" cy="822495"/>
          </a:xfrm>
          <a:ln w="57150">
            <a:solidFill>
              <a:srgbClr val="FFFF00"/>
            </a:solidFill>
          </a:ln>
        </p:spPr>
        <p:txBody>
          <a:bodyPr/>
          <a:lstStyle/>
          <a:p>
            <a:r>
              <a:rPr lang="en-IN" b="1" dirty="0">
                <a:solidFill>
                  <a:srgbClr val="FF0000"/>
                </a:solidFill>
                <a:latin typeface="MingLiU_HKSCS-ExtB" panose="02020500000000000000" pitchFamily="18" charset="-120"/>
                <a:ea typeface="MingLiU_HKSCS-ExtB" panose="02020500000000000000" pitchFamily="18" charset="-120"/>
              </a:rPr>
              <a:t>A practical way to understand filter , map and reduce.</a:t>
            </a:r>
          </a:p>
        </p:txBody>
      </p:sp>
      <p:sp>
        <p:nvSpPr>
          <p:cNvPr id="5" name="Text Placeholder 4">
            <a:extLst>
              <a:ext uri="{FF2B5EF4-FFF2-40B4-BE49-F238E27FC236}">
                <a16:creationId xmlns:a16="http://schemas.microsoft.com/office/drawing/2014/main" id="{97759B4F-D3B3-A78E-3B86-7CE5F18F06A3}"/>
              </a:ext>
            </a:extLst>
          </p:cNvPr>
          <p:cNvSpPr>
            <a:spLocks noGrp="1"/>
          </p:cNvSpPr>
          <p:nvPr>
            <p:ph type="body" idx="3"/>
          </p:nvPr>
        </p:nvSpPr>
        <p:spPr>
          <a:xfrm>
            <a:off x="6880979" y="598712"/>
            <a:ext cx="2176800" cy="133907"/>
          </a:xfrm>
        </p:spPr>
        <p:txBody>
          <a:bodyPr/>
          <a:lstStyle/>
          <a:p>
            <a:endParaRPr lang="en-IN" dirty="0"/>
          </a:p>
        </p:txBody>
      </p:sp>
      <p:sp>
        <p:nvSpPr>
          <p:cNvPr id="6" name="Slide Number Placeholder 5">
            <a:extLst>
              <a:ext uri="{FF2B5EF4-FFF2-40B4-BE49-F238E27FC236}">
                <a16:creationId xmlns:a16="http://schemas.microsoft.com/office/drawing/2014/main" id="{905B8383-D135-6A97-0F0C-085B1B50CE5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8" name="Picture 7">
            <a:extLst>
              <a:ext uri="{FF2B5EF4-FFF2-40B4-BE49-F238E27FC236}">
                <a16:creationId xmlns:a16="http://schemas.microsoft.com/office/drawing/2014/main" id="{28DEF001-B6FC-1445-AC6E-C99986C83E39}"/>
              </a:ext>
            </a:extLst>
          </p:cNvPr>
          <p:cNvPicPr>
            <a:picLocks noChangeAspect="1"/>
          </p:cNvPicPr>
          <p:nvPr/>
        </p:nvPicPr>
        <p:blipFill>
          <a:blip r:embed="rId2"/>
          <a:stretch>
            <a:fillRect/>
          </a:stretch>
        </p:blipFill>
        <p:spPr>
          <a:xfrm>
            <a:off x="5994401" y="589463"/>
            <a:ext cx="3149600" cy="2465041"/>
          </a:xfrm>
          <a:prstGeom prst="rect">
            <a:avLst/>
          </a:prstGeom>
        </p:spPr>
      </p:pic>
      <p:pic>
        <p:nvPicPr>
          <p:cNvPr id="11" name="Picture 10">
            <a:extLst>
              <a:ext uri="{FF2B5EF4-FFF2-40B4-BE49-F238E27FC236}">
                <a16:creationId xmlns:a16="http://schemas.microsoft.com/office/drawing/2014/main" id="{A15ABF57-A255-AC26-7E6F-A4097BC3F092}"/>
              </a:ext>
            </a:extLst>
          </p:cNvPr>
          <p:cNvPicPr>
            <a:picLocks noChangeAspect="1"/>
          </p:cNvPicPr>
          <p:nvPr/>
        </p:nvPicPr>
        <p:blipFill>
          <a:blip r:embed="rId3"/>
          <a:stretch>
            <a:fillRect/>
          </a:stretch>
        </p:blipFill>
        <p:spPr>
          <a:xfrm>
            <a:off x="1132114" y="732619"/>
            <a:ext cx="4760686" cy="4136923"/>
          </a:xfrm>
          <a:prstGeom prst="rect">
            <a:avLst/>
          </a:prstGeom>
          <a:ln>
            <a:solidFill>
              <a:srgbClr val="FF0000"/>
            </a:solidFill>
          </a:ln>
        </p:spPr>
      </p:pic>
    </p:spTree>
    <p:extLst>
      <p:ext uri="{BB962C8B-B14F-4D97-AF65-F5344CB8AC3E}">
        <p14:creationId xmlns:p14="http://schemas.microsoft.com/office/powerpoint/2010/main" val="260555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341E-13DE-9B35-C420-9DF190F32378}"/>
              </a:ext>
            </a:extLst>
          </p:cNvPr>
          <p:cNvSpPr>
            <a:spLocks noGrp="1"/>
          </p:cNvSpPr>
          <p:nvPr>
            <p:ph type="title"/>
          </p:nvPr>
        </p:nvSpPr>
        <p:spPr>
          <a:xfrm>
            <a:off x="2446088" y="282357"/>
            <a:ext cx="4944300" cy="645300"/>
          </a:xfrm>
        </p:spPr>
        <p:txBody>
          <a:bodyPr/>
          <a:lstStyle/>
          <a:p>
            <a:r>
              <a:rPr lang="en-IN" sz="2800" u="sng" dirty="0"/>
              <a:t>Combination of lambda with Map, reduce, filter.</a:t>
            </a:r>
          </a:p>
        </p:txBody>
      </p:sp>
      <p:sp>
        <p:nvSpPr>
          <p:cNvPr id="3" name="Text Placeholder 2">
            <a:extLst>
              <a:ext uri="{FF2B5EF4-FFF2-40B4-BE49-F238E27FC236}">
                <a16:creationId xmlns:a16="http://schemas.microsoft.com/office/drawing/2014/main" id="{B88E52A8-B9AF-76B9-0F71-895576510B68}"/>
              </a:ext>
            </a:extLst>
          </p:cNvPr>
          <p:cNvSpPr>
            <a:spLocks noGrp="1"/>
          </p:cNvSpPr>
          <p:nvPr>
            <p:ph type="body" idx="1"/>
          </p:nvPr>
        </p:nvSpPr>
        <p:spPr>
          <a:xfrm>
            <a:off x="13557" y="2083356"/>
            <a:ext cx="3244900" cy="3060143"/>
          </a:xfrm>
        </p:spPr>
        <p:style>
          <a:lnRef idx="2">
            <a:schemeClr val="accent1"/>
          </a:lnRef>
          <a:fillRef idx="1">
            <a:schemeClr val="lt1"/>
          </a:fillRef>
          <a:effectRef idx="0">
            <a:schemeClr val="accent1"/>
          </a:effectRef>
          <a:fontRef idx="minor">
            <a:schemeClr val="dk1"/>
          </a:fontRef>
        </p:style>
        <p:txBody>
          <a:bodyPr/>
          <a:lstStyle/>
          <a:p>
            <a:r>
              <a:rPr lang="en-IN" dirty="0"/>
              <a:t>MAP</a:t>
            </a:r>
          </a:p>
          <a:p>
            <a:pPr marL="139700" indent="0">
              <a:buNone/>
            </a:pPr>
            <a:endParaRPr lang="en-IN" sz="1100" dirty="0"/>
          </a:p>
        </p:txBody>
      </p:sp>
      <p:sp>
        <p:nvSpPr>
          <p:cNvPr id="4" name="Text Placeholder 3">
            <a:extLst>
              <a:ext uri="{FF2B5EF4-FFF2-40B4-BE49-F238E27FC236}">
                <a16:creationId xmlns:a16="http://schemas.microsoft.com/office/drawing/2014/main" id="{6951CBCB-5E1E-E87E-EAD0-0E13EB9CB422}"/>
              </a:ext>
            </a:extLst>
          </p:cNvPr>
          <p:cNvSpPr>
            <a:spLocks noGrp="1"/>
          </p:cNvSpPr>
          <p:nvPr>
            <p:ph type="body" idx="2"/>
          </p:nvPr>
        </p:nvSpPr>
        <p:spPr>
          <a:xfrm>
            <a:off x="3258457" y="2083356"/>
            <a:ext cx="2946400" cy="2986430"/>
          </a:xfrm>
          <a:ln w="19050">
            <a:solidFill>
              <a:schemeClr val="accent1">
                <a:lumMod val="60000"/>
                <a:lumOff val="40000"/>
              </a:schemeClr>
            </a:solidFill>
          </a:ln>
        </p:spPr>
        <p:txBody>
          <a:bodyPr/>
          <a:lstStyle/>
          <a:p>
            <a:r>
              <a:rPr lang="en-IN" dirty="0"/>
              <a:t>REDUCE</a:t>
            </a:r>
          </a:p>
        </p:txBody>
      </p:sp>
      <p:sp>
        <p:nvSpPr>
          <p:cNvPr id="5" name="Text Placeholder 4">
            <a:extLst>
              <a:ext uri="{FF2B5EF4-FFF2-40B4-BE49-F238E27FC236}">
                <a16:creationId xmlns:a16="http://schemas.microsoft.com/office/drawing/2014/main" id="{D928DA54-531A-0212-98DB-D8A027DA3091}"/>
              </a:ext>
            </a:extLst>
          </p:cNvPr>
          <p:cNvSpPr>
            <a:spLocks noGrp="1"/>
          </p:cNvSpPr>
          <p:nvPr>
            <p:ph type="body" idx="3"/>
          </p:nvPr>
        </p:nvSpPr>
        <p:spPr>
          <a:xfrm>
            <a:off x="6204858" y="2083356"/>
            <a:ext cx="2939142" cy="2986430"/>
          </a:xfrm>
          <a:ln w="19050">
            <a:solidFill>
              <a:schemeClr val="accent1">
                <a:lumMod val="60000"/>
                <a:lumOff val="40000"/>
              </a:schemeClr>
            </a:solidFill>
          </a:ln>
        </p:spPr>
        <p:txBody>
          <a:bodyPr/>
          <a:lstStyle/>
          <a:p>
            <a:pPr marL="139700" indent="0">
              <a:buNone/>
            </a:pPr>
            <a:endParaRPr lang="en-IN" dirty="0"/>
          </a:p>
        </p:txBody>
      </p:sp>
      <p:sp>
        <p:nvSpPr>
          <p:cNvPr id="6" name="Slide Number Placeholder 5">
            <a:extLst>
              <a:ext uri="{FF2B5EF4-FFF2-40B4-BE49-F238E27FC236}">
                <a16:creationId xmlns:a16="http://schemas.microsoft.com/office/drawing/2014/main" id="{3F652372-5A2A-257A-F775-A8D36BCC9C0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11" name="Rectangle 10">
            <a:extLst>
              <a:ext uri="{FF2B5EF4-FFF2-40B4-BE49-F238E27FC236}">
                <a16:creationId xmlns:a16="http://schemas.microsoft.com/office/drawing/2014/main" id="{61EE81A8-903F-9353-F32E-1CDB4CD8C469}"/>
              </a:ext>
            </a:extLst>
          </p:cNvPr>
          <p:cNvSpPr/>
          <p:nvPr/>
        </p:nvSpPr>
        <p:spPr>
          <a:xfrm>
            <a:off x="13556" y="2571750"/>
            <a:ext cx="3244899" cy="230505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err="1">
                <a:solidFill>
                  <a:schemeClr val="tx1"/>
                </a:solidFill>
              </a:rPr>
              <a:t>first_name</a:t>
            </a:r>
            <a:r>
              <a:rPr lang="en-US" sz="1200" dirty="0">
                <a:solidFill>
                  <a:schemeClr val="tx1"/>
                </a:solidFill>
              </a:rPr>
              <a:t>="</a:t>
            </a:r>
            <a:r>
              <a:rPr lang="en-US" sz="1200" dirty="0" err="1">
                <a:solidFill>
                  <a:schemeClr val="tx1"/>
                </a:solidFill>
              </a:rPr>
              <a:t>Keith","Elizabeth","Alex","William</a:t>
            </a:r>
            <a:r>
              <a:rPr lang="en-US" sz="1200" dirty="0">
                <a:solidFill>
                  <a:schemeClr val="tx1"/>
                </a:solidFill>
              </a:rPr>
              <a:t>"]</a:t>
            </a:r>
          </a:p>
          <a:p>
            <a:r>
              <a:rPr lang="en-US" sz="1200" dirty="0" err="1">
                <a:solidFill>
                  <a:schemeClr val="tx1"/>
                </a:solidFill>
              </a:rPr>
              <a:t>last_name</a:t>
            </a:r>
            <a:r>
              <a:rPr lang="en-US" sz="1200" dirty="0">
                <a:solidFill>
                  <a:schemeClr val="tx1"/>
                </a:solidFill>
              </a:rPr>
              <a:t> ="</a:t>
            </a:r>
            <a:r>
              <a:rPr lang="en-US" sz="1200" dirty="0" err="1">
                <a:solidFill>
                  <a:schemeClr val="tx1"/>
                </a:solidFill>
              </a:rPr>
              <a:t>Philip","Brown","Smith","Oliver</a:t>
            </a:r>
            <a:r>
              <a:rPr lang="en-US" sz="1200" dirty="0">
                <a:solidFill>
                  <a:schemeClr val="tx1"/>
                </a:solidFill>
              </a:rPr>
              <a:t>"]</a:t>
            </a:r>
          </a:p>
          <a:p>
            <a:r>
              <a:rPr lang="en-US" sz="1200" dirty="0">
                <a:solidFill>
                  <a:schemeClr val="tx1"/>
                </a:solidFill>
              </a:rPr>
              <a:t>name = list(map(lambda x, y:x+ " "+y, </a:t>
            </a:r>
            <a:r>
              <a:rPr lang="en-US" sz="1200" dirty="0" err="1">
                <a:solidFill>
                  <a:schemeClr val="tx1"/>
                </a:solidFill>
              </a:rPr>
              <a:t>first_name</a:t>
            </a:r>
            <a:r>
              <a:rPr lang="en-US" sz="1200" dirty="0">
                <a:solidFill>
                  <a:schemeClr val="tx1"/>
                </a:solidFill>
              </a:rPr>
              <a:t>, </a:t>
            </a:r>
            <a:r>
              <a:rPr lang="en-US" sz="1200" dirty="0" err="1">
                <a:solidFill>
                  <a:schemeClr val="tx1"/>
                </a:solidFill>
              </a:rPr>
              <a:t>last_name</a:t>
            </a:r>
            <a:r>
              <a:rPr lang="en-US" sz="1200" dirty="0">
                <a:solidFill>
                  <a:schemeClr val="tx1"/>
                </a:solidFill>
              </a:rPr>
              <a:t>))</a:t>
            </a:r>
          </a:p>
          <a:p>
            <a:r>
              <a:rPr lang="en-US" sz="1200" dirty="0">
                <a:solidFill>
                  <a:schemeClr val="tx1"/>
                </a:solidFill>
              </a:rPr>
              <a:t>name = list(map(lambda x, y:x+ " "+y, </a:t>
            </a:r>
            <a:r>
              <a:rPr lang="en-US" sz="1200" dirty="0" err="1">
                <a:solidFill>
                  <a:schemeClr val="tx1"/>
                </a:solidFill>
              </a:rPr>
              <a:t>first_name</a:t>
            </a:r>
            <a:r>
              <a:rPr lang="en-US" sz="1200" dirty="0">
                <a:solidFill>
                  <a:schemeClr val="tx1"/>
                </a:solidFill>
              </a:rPr>
              <a:t>, </a:t>
            </a:r>
            <a:r>
              <a:rPr lang="en-US" sz="1200" dirty="0" err="1">
                <a:solidFill>
                  <a:schemeClr val="tx1"/>
                </a:solidFill>
              </a:rPr>
              <a:t>last_name</a:t>
            </a:r>
            <a:r>
              <a:rPr lang="en-US" sz="1200" dirty="0">
                <a:solidFill>
                  <a:schemeClr val="tx1"/>
                </a:solidFill>
              </a:rPr>
              <a:t>))</a:t>
            </a:r>
          </a:p>
          <a:p>
            <a:r>
              <a:rPr lang="en-US" sz="1200" dirty="0">
                <a:solidFill>
                  <a:schemeClr val="tx1"/>
                </a:solidFill>
              </a:rPr>
              <a:t>                                                                         Output:         </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000" dirty="0">
              <a:solidFill>
                <a:schemeClr val="tx1"/>
              </a:solidFill>
            </a:endParaRPr>
          </a:p>
          <a:p>
            <a:endParaRPr lang="en-US" sz="1000" dirty="0">
              <a:solidFill>
                <a:schemeClr val="tx1"/>
              </a:solidFill>
            </a:endParaRPr>
          </a:p>
          <a:p>
            <a:endParaRPr lang="en-IN" sz="1000" dirty="0">
              <a:solidFill>
                <a:schemeClr val="tx1"/>
              </a:solidFill>
            </a:endParaRPr>
          </a:p>
        </p:txBody>
      </p:sp>
      <p:pic>
        <p:nvPicPr>
          <p:cNvPr id="13" name="Picture 12">
            <a:extLst>
              <a:ext uri="{FF2B5EF4-FFF2-40B4-BE49-F238E27FC236}">
                <a16:creationId xmlns:a16="http://schemas.microsoft.com/office/drawing/2014/main" id="{AFDA2343-5AEB-C8DE-58F4-922830951A29}"/>
              </a:ext>
            </a:extLst>
          </p:cNvPr>
          <p:cNvPicPr>
            <a:picLocks noChangeAspect="1"/>
          </p:cNvPicPr>
          <p:nvPr/>
        </p:nvPicPr>
        <p:blipFill>
          <a:blip r:embed="rId2"/>
          <a:stretch>
            <a:fillRect/>
          </a:stretch>
        </p:blipFill>
        <p:spPr>
          <a:xfrm>
            <a:off x="13553" y="4398032"/>
            <a:ext cx="3244899" cy="478768"/>
          </a:xfrm>
          <a:prstGeom prst="rect">
            <a:avLst/>
          </a:prstGeom>
        </p:spPr>
      </p:pic>
      <p:sp>
        <p:nvSpPr>
          <p:cNvPr id="14" name="Rectangle 13">
            <a:extLst>
              <a:ext uri="{FF2B5EF4-FFF2-40B4-BE49-F238E27FC236}">
                <a16:creationId xmlns:a16="http://schemas.microsoft.com/office/drawing/2014/main" id="{F16146EB-5AB6-BCE6-A442-07FEA0A956E3}"/>
              </a:ext>
            </a:extLst>
          </p:cNvPr>
          <p:cNvSpPr/>
          <p:nvPr/>
        </p:nvSpPr>
        <p:spPr>
          <a:xfrm>
            <a:off x="3272973" y="2571751"/>
            <a:ext cx="2939142" cy="1826281"/>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err="1">
                <a:solidFill>
                  <a:schemeClr val="tx1"/>
                </a:solidFill>
              </a:rPr>
              <a:t>first_name</a:t>
            </a:r>
            <a:r>
              <a:rPr lang="en-US" sz="1200" dirty="0">
                <a:solidFill>
                  <a:schemeClr val="tx1"/>
                </a:solidFill>
              </a:rPr>
              <a:t>="</a:t>
            </a:r>
            <a:r>
              <a:rPr lang="en-US" sz="1200" dirty="0" err="1">
                <a:solidFill>
                  <a:schemeClr val="tx1"/>
                </a:solidFill>
              </a:rPr>
              <a:t>Keith","Elizabeth","Alex","William</a:t>
            </a:r>
            <a:r>
              <a:rPr lang="en-US" sz="1200" dirty="0">
                <a:solidFill>
                  <a:schemeClr val="tx1"/>
                </a:solidFill>
              </a:rPr>
              <a:t>"]</a:t>
            </a:r>
          </a:p>
          <a:p>
            <a:r>
              <a:rPr lang="en-US" sz="1200" dirty="0" err="1">
                <a:solidFill>
                  <a:schemeClr val="tx1"/>
                </a:solidFill>
              </a:rPr>
              <a:t>last_name</a:t>
            </a:r>
            <a:r>
              <a:rPr lang="en-US" sz="1200" dirty="0">
                <a:solidFill>
                  <a:schemeClr val="tx1"/>
                </a:solidFill>
              </a:rPr>
              <a:t> ="</a:t>
            </a:r>
            <a:r>
              <a:rPr lang="en-US" sz="1200" dirty="0" err="1">
                <a:solidFill>
                  <a:schemeClr val="tx1"/>
                </a:solidFill>
              </a:rPr>
              <a:t>Philip","Brown","Smith","Oliver</a:t>
            </a:r>
            <a:r>
              <a:rPr lang="en-US" sz="1200" dirty="0">
                <a:solidFill>
                  <a:schemeClr val="tx1"/>
                </a:solidFill>
              </a:rPr>
              <a:t>"]</a:t>
            </a:r>
          </a:p>
          <a:p>
            <a:r>
              <a:rPr lang="en-US" sz="1200" dirty="0">
                <a:solidFill>
                  <a:schemeClr val="tx1"/>
                </a:solidFill>
              </a:rPr>
              <a:t>names = list(filter(lambda x: ( x[-1]=='h'),</a:t>
            </a:r>
            <a:r>
              <a:rPr lang="en-US" sz="1200" dirty="0" err="1">
                <a:solidFill>
                  <a:schemeClr val="tx1"/>
                </a:solidFill>
              </a:rPr>
              <a:t>first_name</a:t>
            </a:r>
            <a:r>
              <a:rPr lang="en-US" sz="1200" dirty="0">
                <a:solidFill>
                  <a:schemeClr val="tx1"/>
                </a:solidFill>
              </a:rPr>
              <a:t>))</a:t>
            </a:r>
          </a:p>
          <a:p>
            <a:r>
              <a:rPr lang="en-US" sz="1200" dirty="0">
                <a:solidFill>
                  <a:schemeClr val="tx1"/>
                </a:solidFill>
              </a:rPr>
              <a:t>print(names)</a:t>
            </a:r>
          </a:p>
          <a:p>
            <a:endParaRPr lang="en-US" sz="1200" dirty="0">
              <a:solidFill>
                <a:schemeClr val="tx1"/>
              </a:solidFill>
            </a:endParaRPr>
          </a:p>
          <a:p>
            <a:endParaRPr lang="en-US" sz="1200" dirty="0">
              <a:solidFill>
                <a:schemeClr val="tx1"/>
              </a:solidFill>
            </a:endParaRPr>
          </a:p>
          <a:p>
            <a:r>
              <a:rPr lang="en-US" sz="1200" dirty="0">
                <a:solidFill>
                  <a:schemeClr val="tx1"/>
                </a:solidFill>
              </a:rPr>
              <a:t>Output:</a:t>
            </a:r>
          </a:p>
          <a:p>
            <a:endParaRPr lang="en-US" sz="1100" dirty="0">
              <a:solidFill>
                <a:schemeClr val="tx1"/>
              </a:solidFill>
            </a:endParaRPr>
          </a:p>
          <a:p>
            <a:endParaRPr lang="en-US" sz="1100" dirty="0">
              <a:solidFill>
                <a:schemeClr val="tx1"/>
              </a:solidFill>
            </a:endParaRPr>
          </a:p>
          <a:p>
            <a:pPr algn="ctr"/>
            <a:endParaRPr lang="en-IN" dirty="0"/>
          </a:p>
        </p:txBody>
      </p:sp>
      <p:pic>
        <p:nvPicPr>
          <p:cNvPr id="15" name="Picture 14">
            <a:extLst>
              <a:ext uri="{FF2B5EF4-FFF2-40B4-BE49-F238E27FC236}">
                <a16:creationId xmlns:a16="http://schemas.microsoft.com/office/drawing/2014/main" id="{E982D655-2892-D9E2-3C7A-2A43C5393389}"/>
              </a:ext>
            </a:extLst>
          </p:cNvPr>
          <p:cNvPicPr>
            <a:picLocks noChangeAspect="1"/>
          </p:cNvPicPr>
          <p:nvPr/>
        </p:nvPicPr>
        <p:blipFill rotWithShape="1">
          <a:blip r:embed="rId3"/>
          <a:srcRect t="-1063" r="21827" b="1"/>
          <a:stretch/>
        </p:blipFill>
        <p:spPr>
          <a:xfrm>
            <a:off x="3265715" y="4398032"/>
            <a:ext cx="2939142" cy="478768"/>
          </a:xfrm>
          <a:prstGeom prst="rect">
            <a:avLst/>
          </a:prstGeom>
        </p:spPr>
      </p:pic>
      <p:sp>
        <p:nvSpPr>
          <p:cNvPr id="16" name="Rectangle 15">
            <a:extLst>
              <a:ext uri="{FF2B5EF4-FFF2-40B4-BE49-F238E27FC236}">
                <a16:creationId xmlns:a16="http://schemas.microsoft.com/office/drawing/2014/main" id="{550BB1E2-6C03-7C1D-1802-18C46709FDB1}"/>
              </a:ext>
            </a:extLst>
          </p:cNvPr>
          <p:cNvSpPr/>
          <p:nvPr/>
        </p:nvSpPr>
        <p:spPr>
          <a:xfrm>
            <a:off x="6226631" y="2571750"/>
            <a:ext cx="2903812" cy="1826281"/>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arr_num</a:t>
            </a:r>
            <a:r>
              <a:rPr lang="en-IN" dirty="0">
                <a:solidFill>
                  <a:schemeClr val="tx1"/>
                </a:solidFill>
              </a:rPr>
              <a:t> = [110,569, 784, 377, 900, 126]</a:t>
            </a:r>
          </a:p>
          <a:p>
            <a:r>
              <a:rPr lang="en-IN" dirty="0" err="1">
                <a:solidFill>
                  <a:schemeClr val="tx1"/>
                </a:solidFill>
              </a:rPr>
              <a:t>largest_num</a:t>
            </a:r>
            <a:r>
              <a:rPr lang="en-IN" dirty="0">
                <a:solidFill>
                  <a:schemeClr val="tx1"/>
                </a:solidFill>
              </a:rPr>
              <a:t> = reduce(lambda x, y: x if x&gt;y else y, </a:t>
            </a:r>
            <a:r>
              <a:rPr lang="en-IN" dirty="0" err="1">
                <a:solidFill>
                  <a:schemeClr val="tx1"/>
                </a:solidFill>
              </a:rPr>
              <a:t>arr_num</a:t>
            </a:r>
            <a:r>
              <a:rPr lang="en-IN" dirty="0">
                <a:solidFill>
                  <a:schemeClr val="tx1"/>
                </a:solidFill>
              </a:rPr>
              <a:t>)</a:t>
            </a:r>
          </a:p>
          <a:p>
            <a:r>
              <a:rPr lang="en-IN" dirty="0">
                <a:solidFill>
                  <a:schemeClr val="tx1"/>
                </a:solidFill>
              </a:rPr>
              <a:t>print(</a:t>
            </a:r>
            <a:r>
              <a:rPr lang="en-IN" dirty="0" err="1">
                <a:solidFill>
                  <a:schemeClr val="tx1"/>
                </a:solidFill>
              </a:rPr>
              <a:t>largest_num</a:t>
            </a:r>
            <a:r>
              <a:rPr lang="en-IN" dirty="0">
                <a:solidFill>
                  <a:schemeClr val="tx1"/>
                </a:solidFill>
              </a:rPr>
              <a:t>)</a:t>
            </a:r>
          </a:p>
          <a:p>
            <a:endParaRPr lang="en-IN" dirty="0">
              <a:solidFill>
                <a:schemeClr val="tx1"/>
              </a:solidFill>
            </a:endParaRPr>
          </a:p>
          <a:p>
            <a:endParaRPr lang="en-IN" dirty="0">
              <a:solidFill>
                <a:schemeClr val="tx1"/>
              </a:solidFill>
            </a:endParaRPr>
          </a:p>
          <a:p>
            <a:r>
              <a:rPr lang="en-IN" dirty="0">
                <a:solidFill>
                  <a:schemeClr val="tx1"/>
                </a:solidFill>
              </a:rPr>
              <a:t>Output:</a:t>
            </a:r>
          </a:p>
        </p:txBody>
      </p:sp>
      <p:sp>
        <p:nvSpPr>
          <p:cNvPr id="17" name="Rectangle 16">
            <a:extLst>
              <a:ext uri="{FF2B5EF4-FFF2-40B4-BE49-F238E27FC236}">
                <a16:creationId xmlns:a16="http://schemas.microsoft.com/office/drawing/2014/main" id="{BFCC1CFC-D13D-E2E1-CBFB-FBA3FA85E055}"/>
              </a:ext>
            </a:extLst>
          </p:cNvPr>
          <p:cNvSpPr/>
          <p:nvPr/>
        </p:nvSpPr>
        <p:spPr>
          <a:xfrm>
            <a:off x="6233888" y="4398031"/>
            <a:ext cx="2896555" cy="4883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900</a:t>
            </a:r>
          </a:p>
        </p:txBody>
      </p:sp>
      <p:sp>
        <p:nvSpPr>
          <p:cNvPr id="18" name="TextBox 17">
            <a:extLst>
              <a:ext uri="{FF2B5EF4-FFF2-40B4-BE49-F238E27FC236}">
                <a16:creationId xmlns:a16="http://schemas.microsoft.com/office/drawing/2014/main" id="{85B682E3-0CA5-DEDA-C16F-10785941218B}"/>
              </a:ext>
            </a:extLst>
          </p:cNvPr>
          <p:cNvSpPr txBox="1"/>
          <p:nvPr/>
        </p:nvSpPr>
        <p:spPr>
          <a:xfrm>
            <a:off x="1944914" y="1487714"/>
            <a:ext cx="5979886" cy="307777"/>
          </a:xfrm>
          <a:prstGeom prst="rect">
            <a:avLst/>
          </a:prstGeom>
          <a:solidFill>
            <a:schemeClr val="tx1">
              <a:lumMod val="95000"/>
            </a:schemeClr>
          </a:solidFill>
        </p:spPr>
        <p:txBody>
          <a:bodyPr wrap="square" rtlCol="0">
            <a:spAutoFit/>
          </a:bodyPr>
          <a:lstStyle/>
          <a:p>
            <a:r>
              <a:rPr lang="en-IN" b="1" dirty="0">
                <a:solidFill>
                  <a:srgbClr val="FF0000"/>
                </a:solidFill>
              </a:rPr>
              <a:t>Below are some program examples with map, reduce and filter.</a:t>
            </a:r>
          </a:p>
        </p:txBody>
      </p:sp>
      <p:sp>
        <p:nvSpPr>
          <p:cNvPr id="7" name="Rectangle 6">
            <a:extLst>
              <a:ext uri="{FF2B5EF4-FFF2-40B4-BE49-F238E27FC236}">
                <a16:creationId xmlns:a16="http://schemas.microsoft.com/office/drawing/2014/main" id="{07EE00A4-4796-3917-8ED7-AE239BA01FA2}"/>
              </a:ext>
            </a:extLst>
          </p:cNvPr>
          <p:cNvSpPr/>
          <p:nvPr/>
        </p:nvSpPr>
        <p:spPr>
          <a:xfrm>
            <a:off x="3708406" y="2224919"/>
            <a:ext cx="1509485" cy="261258"/>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FILTER</a:t>
            </a:r>
          </a:p>
        </p:txBody>
      </p:sp>
      <p:sp>
        <p:nvSpPr>
          <p:cNvPr id="8" name="Rectangle 7">
            <a:extLst>
              <a:ext uri="{FF2B5EF4-FFF2-40B4-BE49-F238E27FC236}">
                <a16:creationId xmlns:a16="http://schemas.microsoft.com/office/drawing/2014/main" id="{648D3FAF-69A8-EC96-880B-1EFD2233695F}"/>
              </a:ext>
            </a:extLst>
          </p:cNvPr>
          <p:cNvSpPr/>
          <p:nvPr/>
        </p:nvSpPr>
        <p:spPr>
          <a:xfrm>
            <a:off x="463506" y="2248586"/>
            <a:ext cx="1270000" cy="261258"/>
          </a:xfrm>
          <a:prstGeom prst="rect">
            <a:avLst/>
          </a:prstGeom>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MAP</a:t>
            </a:r>
          </a:p>
        </p:txBody>
      </p:sp>
      <p:sp>
        <p:nvSpPr>
          <p:cNvPr id="9" name="Rectangle 8">
            <a:extLst>
              <a:ext uri="{FF2B5EF4-FFF2-40B4-BE49-F238E27FC236}">
                <a16:creationId xmlns:a16="http://schemas.microsoft.com/office/drawing/2014/main" id="{843F798C-85EA-E297-9DF4-93DFDEB09D2E}"/>
              </a:ext>
            </a:extLst>
          </p:cNvPr>
          <p:cNvSpPr/>
          <p:nvPr/>
        </p:nvSpPr>
        <p:spPr>
          <a:xfrm>
            <a:off x="6400806" y="2196924"/>
            <a:ext cx="1189219" cy="261258"/>
          </a:xfrm>
          <a:prstGeom prst="rect">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REDUCE</a:t>
            </a:r>
          </a:p>
        </p:txBody>
      </p:sp>
    </p:spTree>
    <p:extLst>
      <p:ext uri="{BB962C8B-B14F-4D97-AF65-F5344CB8AC3E}">
        <p14:creationId xmlns:p14="http://schemas.microsoft.com/office/powerpoint/2010/main" val="2224799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B3F885-468B-02D3-C73B-5F7AA051AD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10EBB90C-C770-5ADF-9B85-F651F118BE45}"/>
              </a:ext>
            </a:extLst>
          </p:cNvPr>
          <p:cNvPicPr>
            <a:picLocks noChangeAspect="1"/>
          </p:cNvPicPr>
          <p:nvPr/>
        </p:nvPicPr>
        <p:blipFill>
          <a:blip r:embed="rId2"/>
          <a:stretch>
            <a:fillRect/>
          </a:stretch>
        </p:blipFill>
        <p:spPr>
          <a:xfrm>
            <a:off x="1415143" y="989531"/>
            <a:ext cx="2166334" cy="2305212"/>
          </a:xfrm>
          <a:prstGeom prst="rect">
            <a:avLst/>
          </a:prstGeom>
          <a:ln w="38100">
            <a:solidFill>
              <a:srgbClr val="00B050"/>
            </a:solidFill>
          </a:ln>
        </p:spPr>
      </p:pic>
      <p:pic>
        <p:nvPicPr>
          <p:cNvPr id="7" name="Picture 6">
            <a:extLst>
              <a:ext uri="{FF2B5EF4-FFF2-40B4-BE49-F238E27FC236}">
                <a16:creationId xmlns:a16="http://schemas.microsoft.com/office/drawing/2014/main" id="{3856A988-D4DF-034D-50D5-1B890780A81C}"/>
              </a:ext>
            </a:extLst>
          </p:cNvPr>
          <p:cNvPicPr>
            <a:picLocks noChangeAspect="1"/>
          </p:cNvPicPr>
          <p:nvPr/>
        </p:nvPicPr>
        <p:blipFill>
          <a:blip r:embed="rId3"/>
          <a:stretch>
            <a:fillRect/>
          </a:stretch>
        </p:blipFill>
        <p:spPr>
          <a:xfrm>
            <a:off x="5304379" y="1062226"/>
            <a:ext cx="3839621" cy="1318117"/>
          </a:xfrm>
          <a:prstGeom prst="rect">
            <a:avLst/>
          </a:prstGeom>
          <a:ln w="38100">
            <a:solidFill>
              <a:srgbClr val="00B050"/>
            </a:solidFill>
          </a:ln>
        </p:spPr>
      </p:pic>
      <p:sp>
        <p:nvSpPr>
          <p:cNvPr id="8" name="TextBox 7">
            <a:extLst>
              <a:ext uri="{FF2B5EF4-FFF2-40B4-BE49-F238E27FC236}">
                <a16:creationId xmlns:a16="http://schemas.microsoft.com/office/drawing/2014/main" id="{340A877F-1625-951A-607D-425B061EF4A0}"/>
              </a:ext>
            </a:extLst>
          </p:cNvPr>
          <p:cNvSpPr txBox="1"/>
          <p:nvPr/>
        </p:nvSpPr>
        <p:spPr>
          <a:xfrm>
            <a:off x="1074058" y="3294743"/>
            <a:ext cx="2779486" cy="307777"/>
          </a:xfrm>
          <a:prstGeom prst="rect">
            <a:avLst/>
          </a:prstGeom>
          <a:noFill/>
        </p:spPr>
        <p:txBody>
          <a:bodyPr wrap="square" rtlCol="0">
            <a:spAutoFit/>
          </a:bodyPr>
          <a:lstStyle/>
          <a:p>
            <a:r>
              <a:rPr lang="en-IN" dirty="0">
                <a:solidFill>
                  <a:srgbClr val="FF0000"/>
                </a:solidFill>
              </a:rPr>
              <a:t>An object oriented approach</a:t>
            </a:r>
          </a:p>
        </p:txBody>
      </p:sp>
      <p:sp>
        <p:nvSpPr>
          <p:cNvPr id="9" name="TextBox 8">
            <a:extLst>
              <a:ext uri="{FF2B5EF4-FFF2-40B4-BE49-F238E27FC236}">
                <a16:creationId xmlns:a16="http://schemas.microsoft.com/office/drawing/2014/main" id="{E48E13D9-FF8F-A2C6-A1A5-F294AF0F457A}"/>
              </a:ext>
            </a:extLst>
          </p:cNvPr>
          <p:cNvSpPr txBox="1"/>
          <p:nvPr/>
        </p:nvSpPr>
        <p:spPr>
          <a:xfrm>
            <a:off x="5377544" y="2446565"/>
            <a:ext cx="3556000" cy="316593"/>
          </a:xfrm>
          <a:prstGeom prst="rect">
            <a:avLst/>
          </a:prstGeom>
          <a:noFill/>
        </p:spPr>
        <p:txBody>
          <a:bodyPr wrap="square" rtlCol="0">
            <a:spAutoFit/>
          </a:bodyPr>
          <a:lstStyle/>
          <a:p>
            <a:r>
              <a:rPr lang="en-IN" dirty="0">
                <a:solidFill>
                  <a:srgbClr val="FF0000"/>
                </a:solidFill>
              </a:rPr>
              <a:t>A Functional approach</a:t>
            </a:r>
          </a:p>
        </p:txBody>
      </p:sp>
      <p:sp>
        <p:nvSpPr>
          <p:cNvPr id="10" name="TextBox 9">
            <a:extLst>
              <a:ext uri="{FF2B5EF4-FFF2-40B4-BE49-F238E27FC236}">
                <a16:creationId xmlns:a16="http://schemas.microsoft.com/office/drawing/2014/main" id="{649605A5-4772-580C-0771-FD055AA8A1B0}"/>
              </a:ext>
            </a:extLst>
          </p:cNvPr>
          <p:cNvSpPr txBox="1"/>
          <p:nvPr/>
        </p:nvSpPr>
        <p:spPr>
          <a:xfrm>
            <a:off x="3746539" y="935321"/>
            <a:ext cx="1465943" cy="1815882"/>
          </a:xfrm>
          <a:prstGeom prst="rect">
            <a:avLst/>
          </a:prstGeom>
          <a:solidFill>
            <a:srgbClr val="FFFF00"/>
          </a:solidFill>
        </p:spPr>
        <p:txBody>
          <a:bodyPr wrap="square" rtlCol="0">
            <a:spAutoFit/>
          </a:bodyPr>
          <a:lstStyle/>
          <a:p>
            <a:r>
              <a:rPr lang="en-IN" dirty="0">
                <a:solidFill>
                  <a:srgbClr val="00B0F0"/>
                </a:solidFill>
              </a:rPr>
              <a:t>Though both gives same result, the functional approach is much more shorter and easy to debug</a:t>
            </a:r>
          </a:p>
        </p:txBody>
      </p:sp>
      <p:sp>
        <p:nvSpPr>
          <p:cNvPr id="11" name="TextBox 10">
            <a:extLst>
              <a:ext uri="{FF2B5EF4-FFF2-40B4-BE49-F238E27FC236}">
                <a16:creationId xmlns:a16="http://schemas.microsoft.com/office/drawing/2014/main" id="{44D46663-66FB-A6A9-F81D-6BD420695DEF}"/>
              </a:ext>
            </a:extLst>
          </p:cNvPr>
          <p:cNvSpPr txBox="1"/>
          <p:nvPr/>
        </p:nvSpPr>
        <p:spPr>
          <a:xfrm>
            <a:off x="4122057" y="3077029"/>
            <a:ext cx="4085772" cy="523220"/>
          </a:xfrm>
          <a:prstGeom prst="rect">
            <a:avLst/>
          </a:prstGeom>
          <a:solidFill>
            <a:srgbClr val="92D050"/>
          </a:solidFill>
          <a:ln w="38100">
            <a:solidFill>
              <a:srgbClr val="00B050"/>
            </a:solidFill>
          </a:ln>
        </p:spPr>
        <p:txBody>
          <a:bodyPr wrap="square" rtlCol="0">
            <a:spAutoFit/>
          </a:bodyPr>
          <a:lstStyle/>
          <a:p>
            <a:r>
              <a:rPr lang="en-IN" dirty="0">
                <a:solidFill>
                  <a:srgbClr val="0070C0"/>
                </a:solidFill>
              </a:rPr>
              <a:t>Thus, we are able to prove our second point of difference</a:t>
            </a:r>
            <a:r>
              <a:rPr lang="en-IN" dirty="0"/>
              <a:t>. </a:t>
            </a:r>
          </a:p>
        </p:txBody>
      </p:sp>
      <p:sp>
        <p:nvSpPr>
          <p:cNvPr id="12" name="TextBox 11">
            <a:extLst>
              <a:ext uri="{FF2B5EF4-FFF2-40B4-BE49-F238E27FC236}">
                <a16:creationId xmlns:a16="http://schemas.microsoft.com/office/drawing/2014/main" id="{A6E0FC3C-1341-F9D1-5158-B14A77D5A2D8}"/>
              </a:ext>
            </a:extLst>
          </p:cNvPr>
          <p:cNvSpPr txBox="1"/>
          <p:nvPr/>
        </p:nvSpPr>
        <p:spPr>
          <a:xfrm>
            <a:off x="2155371" y="174171"/>
            <a:ext cx="6480629" cy="400110"/>
          </a:xfrm>
          <a:prstGeom prst="rect">
            <a:avLst/>
          </a:prstGeom>
          <a:noFill/>
        </p:spPr>
        <p:txBody>
          <a:bodyPr wrap="square" rtlCol="0">
            <a:spAutoFit/>
          </a:bodyPr>
          <a:lstStyle/>
          <a:p>
            <a:pPr algn="ctr"/>
            <a:r>
              <a:rPr lang="en-IN" sz="2000" b="1" u="sng" dirty="0">
                <a:solidFill>
                  <a:srgbClr val="FF0000"/>
                </a:solidFill>
                <a:highlight>
                  <a:srgbClr val="99FF99"/>
                </a:highlight>
                <a:latin typeface="Algerian" panose="04020705040A02060702" pitchFamily="82" charset="0"/>
              </a:rPr>
              <a:t>Abstracting loops in functional programming</a:t>
            </a:r>
          </a:p>
        </p:txBody>
      </p:sp>
      <p:pic>
        <p:nvPicPr>
          <p:cNvPr id="16" name="Picture 15">
            <a:extLst>
              <a:ext uri="{FF2B5EF4-FFF2-40B4-BE49-F238E27FC236}">
                <a16:creationId xmlns:a16="http://schemas.microsoft.com/office/drawing/2014/main" id="{207E71BA-9885-05E8-0936-F34079057D1D}"/>
              </a:ext>
            </a:extLst>
          </p:cNvPr>
          <p:cNvPicPr>
            <a:picLocks noChangeAspect="1"/>
          </p:cNvPicPr>
          <p:nvPr/>
        </p:nvPicPr>
        <p:blipFill>
          <a:blip r:embed="rId4"/>
          <a:stretch>
            <a:fillRect/>
          </a:stretch>
        </p:blipFill>
        <p:spPr>
          <a:xfrm>
            <a:off x="981568" y="3838283"/>
            <a:ext cx="1301296" cy="1180222"/>
          </a:xfrm>
          <a:prstGeom prst="rect">
            <a:avLst/>
          </a:prstGeom>
        </p:spPr>
      </p:pic>
      <p:sp>
        <p:nvSpPr>
          <p:cNvPr id="17" name="Thought Bubble: Cloud 16">
            <a:extLst>
              <a:ext uri="{FF2B5EF4-FFF2-40B4-BE49-F238E27FC236}">
                <a16:creationId xmlns:a16="http://schemas.microsoft.com/office/drawing/2014/main" id="{F5631292-520E-D83A-C20D-F2D93100A241}"/>
              </a:ext>
            </a:extLst>
          </p:cNvPr>
          <p:cNvSpPr/>
          <p:nvPr/>
        </p:nvSpPr>
        <p:spPr>
          <a:xfrm>
            <a:off x="2039257" y="3709992"/>
            <a:ext cx="2082800" cy="1259337"/>
          </a:xfrm>
          <a:prstGeom prst="cloudCallout">
            <a:avLst>
              <a:gd name="adj1" fmla="val -65312"/>
              <a:gd name="adj2" fmla="val -27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there any programming language which is purely functional?</a:t>
            </a:r>
          </a:p>
        </p:txBody>
      </p:sp>
      <p:sp>
        <p:nvSpPr>
          <p:cNvPr id="18" name="Rectangle: Rounded Corners 17">
            <a:extLst>
              <a:ext uri="{FF2B5EF4-FFF2-40B4-BE49-F238E27FC236}">
                <a16:creationId xmlns:a16="http://schemas.microsoft.com/office/drawing/2014/main" id="{44FFF4BF-D256-DC1F-A18E-227077ECB0E9}"/>
              </a:ext>
            </a:extLst>
          </p:cNvPr>
          <p:cNvSpPr/>
          <p:nvPr/>
        </p:nvSpPr>
        <p:spPr>
          <a:xfrm>
            <a:off x="4572000" y="3904343"/>
            <a:ext cx="3476171" cy="978748"/>
          </a:xfrm>
          <a:prstGeom prst="roundRect">
            <a:avLst/>
          </a:prstGeom>
          <a:solidFill>
            <a:srgbClr val="00B0F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What do you think? Lets find out….</a:t>
            </a:r>
          </a:p>
        </p:txBody>
      </p:sp>
    </p:spTree>
    <p:extLst>
      <p:ext uri="{BB962C8B-B14F-4D97-AF65-F5344CB8AC3E}">
        <p14:creationId xmlns:p14="http://schemas.microsoft.com/office/powerpoint/2010/main" val="272470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65DDFC-E34A-495E-7195-5872C76F72B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3" name="TextBox 2">
            <a:extLst>
              <a:ext uri="{FF2B5EF4-FFF2-40B4-BE49-F238E27FC236}">
                <a16:creationId xmlns:a16="http://schemas.microsoft.com/office/drawing/2014/main" id="{184202B6-2914-99EC-9221-8941EA2DA881}"/>
              </a:ext>
            </a:extLst>
          </p:cNvPr>
          <p:cNvSpPr txBox="1"/>
          <p:nvPr/>
        </p:nvSpPr>
        <p:spPr>
          <a:xfrm>
            <a:off x="1930400" y="217714"/>
            <a:ext cx="6408057" cy="800219"/>
          </a:xfrm>
          <a:prstGeom prst="rect">
            <a:avLst/>
          </a:prstGeom>
          <a:noFill/>
          <a:ln w="38100">
            <a:solidFill>
              <a:srgbClr val="7030A0"/>
            </a:solidFill>
          </a:ln>
        </p:spPr>
        <p:txBody>
          <a:bodyPr wrap="square" rtlCol="0">
            <a:spAutoFit/>
          </a:bodyPr>
          <a:lstStyle/>
          <a:p>
            <a:r>
              <a:rPr lang="en-IN" dirty="0">
                <a:solidFill>
                  <a:schemeClr val="accent6">
                    <a:lumMod val="75000"/>
                  </a:schemeClr>
                </a:solidFill>
                <a:latin typeface="Kristen ITC" panose="03050502040202030202" pitchFamily="66" charset="0"/>
              </a:rPr>
              <a:t>The answer is yes, there is….</a:t>
            </a:r>
          </a:p>
          <a:p>
            <a:r>
              <a:rPr lang="en-IN" sz="3200" dirty="0">
                <a:solidFill>
                  <a:schemeClr val="accent6">
                    <a:lumMod val="75000"/>
                  </a:schemeClr>
                </a:solidFill>
                <a:latin typeface="Kristen ITC" panose="03050502040202030202" pitchFamily="66" charset="0"/>
              </a:rPr>
              <a:t>Haskell</a:t>
            </a:r>
            <a:r>
              <a:rPr lang="en-IN" dirty="0">
                <a:solidFill>
                  <a:schemeClr val="accent6">
                    <a:lumMod val="75000"/>
                  </a:schemeClr>
                </a:solidFill>
                <a:latin typeface="Kristen ITC" panose="03050502040202030202" pitchFamily="66" charset="0"/>
              </a:rPr>
              <a:t> is a programming </a:t>
            </a:r>
            <a:r>
              <a:rPr lang="en-IN" dirty="0">
                <a:solidFill>
                  <a:srgbClr val="FFC000"/>
                </a:solidFill>
                <a:latin typeface="Kristen ITC" panose="03050502040202030202" pitchFamily="66" charset="0"/>
              </a:rPr>
              <a:t>language which is purely functional.</a:t>
            </a:r>
          </a:p>
        </p:txBody>
      </p:sp>
      <p:pic>
        <p:nvPicPr>
          <p:cNvPr id="4" name="Picture 3">
            <a:extLst>
              <a:ext uri="{FF2B5EF4-FFF2-40B4-BE49-F238E27FC236}">
                <a16:creationId xmlns:a16="http://schemas.microsoft.com/office/drawing/2014/main" id="{6EB47188-DDC7-564B-0538-4D0CD7D054DC}"/>
              </a:ext>
            </a:extLst>
          </p:cNvPr>
          <p:cNvPicPr>
            <a:picLocks noChangeAspect="1"/>
          </p:cNvPicPr>
          <p:nvPr/>
        </p:nvPicPr>
        <p:blipFill>
          <a:blip r:embed="rId2"/>
          <a:stretch>
            <a:fillRect/>
          </a:stretch>
        </p:blipFill>
        <p:spPr>
          <a:xfrm>
            <a:off x="348343" y="1414809"/>
            <a:ext cx="5254172" cy="3370716"/>
          </a:xfrm>
          <a:prstGeom prst="rect">
            <a:avLst/>
          </a:prstGeom>
        </p:spPr>
      </p:pic>
      <p:sp>
        <p:nvSpPr>
          <p:cNvPr id="5" name="TextBox 4">
            <a:extLst>
              <a:ext uri="{FF2B5EF4-FFF2-40B4-BE49-F238E27FC236}">
                <a16:creationId xmlns:a16="http://schemas.microsoft.com/office/drawing/2014/main" id="{3EF2BC1C-1AF0-2FCB-A0D7-AB70B1CB2A8C}"/>
              </a:ext>
            </a:extLst>
          </p:cNvPr>
          <p:cNvSpPr txBox="1"/>
          <p:nvPr/>
        </p:nvSpPr>
        <p:spPr>
          <a:xfrm>
            <a:off x="1930400" y="1524000"/>
            <a:ext cx="3207658" cy="1969770"/>
          </a:xfrm>
          <a:prstGeom prst="rect">
            <a:avLst/>
          </a:prstGeom>
          <a:noFill/>
        </p:spPr>
        <p:txBody>
          <a:bodyPr wrap="square" rtlCol="0">
            <a:spAutoFit/>
          </a:bodyPr>
          <a:lstStyle/>
          <a:p>
            <a:r>
              <a:rPr lang="en-IN" b="1" dirty="0"/>
              <a:t>Haskell is a preferred programming language nowadays primarily because it is statically typed.</a:t>
            </a:r>
          </a:p>
          <a:p>
            <a:r>
              <a:rPr lang="en-US" sz="1600" b="1" dirty="0">
                <a:latin typeface="ProximaNova"/>
              </a:rPr>
              <a:t>T</a:t>
            </a:r>
            <a:r>
              <a:rPr lang="en-US" sz="1600" b="1" i="0" dirty="0">
                <a:solidFill>
                  <a:srgbClr val="000000"/>
                </a:solidFill>
                <a:effectLst/>
                <a:latin typeface="ProximaNova"/>
              </a:rPr>
              <a:t>he primary and unquestionable advantage of static typing is that it catches some of the bugs before                   the  software is shipped to   the users.</a:t>
            </a:r>
            <a:endParaRPr lang="en-IN" sz="1600" b="1" dirty="0"/>
          </a:p>
        </p:txBody>
      </p:sp>
      <p:pic>
        <p:nvPicPr>
          <p:cNvPr id="7" name="Picture 6">
            <a:extLst>
              <a:ext uri="{FF2B5EF4-FFF2-40B4-BE49-F238E27FC236}">
                <a16:creationId xmlns:a16="http://schemas.microsoft.com/office/drawing/2014/main" id="{89C6C9C4-E707-B43A-0707-569B25539C4A}"/>
              </a:ext>
            </a:extLst>
          </p:cNvPr>
          <p:cNvPicPr>
            <a:picLocks noChangeAspect="1"/>
          </p:cNvPicPr>
          <p:nvPr/>
        </p:nvPicPr>
        <p:blipFill>
          <a:blip r:embed="rId3"/>
          <a:stretch>
            <a:fillRect/>
          </a:stretch>
        </p:blipFill>
        <p:spPr>
          <a:xfrm>
            <a:off x="5682343" y="3040742"/>
            <a:ext cx="1886403" cy="1993825"/>
          </a:xfrm>
          <a:prstGeom prst="rect">
            <a:avLst/>
          </a:prstGeom>
        </p:spPr>
      </p:pic>
      <p:sp>
        <p:nvSpPr>
          <p:cNvPr id="8" name="Speech Bubble: Rectangle 7">
            <a:extLst>
              <a:ext uri="{FF2B5EF4-FFF2-40B4-BE49-F238E27FC236}">
                <a16:creationId xmlns:a16="http://schemas.microsoft.com/office/drawing/2014/main" id="{3907A17B-AB26-5518-18A2-A8EDC9F65A09}"/>
              </a:ext>
            </a:extLst>
          </p:cNvPr>
          <p:cNvSpPr/>
          <p:nvPr/>
        </p:nvSpPr>
        <p:spPr>
          <a:xfrm>
            <a:off x="6538686" y="1524000"/>
            <a:ext cx="2191657" cy="1436914"/>
          </a:xfrm>
          <a:prstGeom prst="wedgeRectCallout">
            <a:avLst>
              <a:gd name="adj1" fmla="val -24647"/>
              <a:gd name="adj2" fmla="val 109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Haskell seems to be a cool language. Lets see some features of functional programming in Haskell.</a:t>
            </a:r>
          </a:p>
        </p:txBody>
      </p:sp>
    </p:spTree>
    <p:extLst>
      <p:ext uri="{BB962C8B-B14F-4D97-AF65-F5344CB8AC3E}">
        <p14:creationId xmlns:p14="http://schemas.microsoft.com/office/powerpoint/2010/main" val="168576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9DF519-8439-BCA4-3A28-CA4E5F0C4FE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77A2E99A-F48C-7A0B-9F26-03D30F9E6FCC}"/>
              </a:ext>
            </a:extLst>
          </p:cNvPr>
          <p:cNvSpPr txBox="1"/>
          <p:nvPr/>
        </p:nvSpPr>
        <p:spPr>
          <a:xfrm>
            <a:off x="2039257" y="145143"/>
            <a:ext cx="6567714" cy="400110"/>
          </a:xfrm>
          <a:prstGeom prst="rect">
            <a:avLst/>
          </a:prstGeom>
          <a:noFill/>
        </p:spPr>
        <p:txBody>
          <a:bodyPr wrap="square" rtlCol="0">
            <a:spAutoFit/>
          </a:bodyPr>
          <a:lstStyle/>
          <a:p>
            <a:r>
              <a:rPr lang="en-IN" sz="2000" b="1" u="sng" dirty="0">
                <a:solidFill>
                  <a:srgbClr val="FF0000"/>
                </a:solidFill>
              </a:rPr>
              <a:t>Functional Programming approach in Haskell</a:t>
            </a:r>
          </a:p>
        </p:txBody>
      </p:sp>
      <p:pic>
        <p:nvPicPr>
          <p:cNvPr id="5" name="Picture 4">
            <a:extLst>
              <a:ext uri="{FF2B5EF4-FFF2-40B4-BE49-F238E27FC236}">
                <a16:creationId xmlns:a16="http://schemas.microsoft.com/office/drawing/2014/main" id="{73865DF9-10BF-4115-9B79-B129EE20D403}"/>
              </a:ext>
            </a:extLst>
          </p:cNvPr>
          <p:cNvPicPr>
            <a:picLocks noChangeAspect="1"/>
          </p:cNvPicPr>
          <p:nvPr/>
        </p:nvPicPr>
        <p:blipFill rotWithShape="1">
          <a:blip r:embed="rId2"/>
          <a:srcRect l="15737" t="36304" r="16398" b="22700"/>
          <a:stretch/>
        </p:blipFill>
        <p:spPr>
          <a:xfrm>
            <a:off x="1625599" y="681204"/>
            <a:ext cx="1952172" cy="769257"/>
          </a:xfrm>
          <a:prstGeom prst="rect">
            <a:avLst/>
          </a:prstGeom>
          <a:ln>
            <a:solidFill>
              <a:srgbClr val="FFFF00"/>
            </a:solidFill>
          </a:ln>
        </p:spPr>
      </p:pic>
      <p:sp>
        <p:nvSpPr>
          <p:cNvPr id="6" name="Thought Bubble: Cloud 5">
            <a:extLst>
              <a:ext uri="{FF2B5EF4-FFF2-40B4-BE49-F238E27FC236}">
                <a16:creationId xmlns:a16="http://schemas.microsoft.com/office/drawing/2014/main" id="{AB0176B9-8CD7-DD08-DE98-9F4D899FFBC1}"/>
              </a:ext>
            </a:extLst>
          </p:cNvPr>
          <p:cNvSpPr/>
          <p:nvPr/>
        </p:nvSpPr>
        <p:spPr>
          <a:xfrm>
            <a:off x="4049486" y="545253"/>
            <a:ext cx="2220685" cy="769256"/>
          </a:xfrm>
          <a:prstGeom prst="cloudCallout">
            <a:avLst>
              <a:gd name="adj1" fmla="val -73774"/>
              <a:gd name="adj2" fmla="val 37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Simple function in Haskell </a:t>
            </a:r>
          </a:p>
        </p:txBody>
      </p:sp>
      <p:pic>
        <p:nvPicPr>
          <p:cNvPr id="8" name="Picture 7">
            <a:extLst>
              <a:ext uri="{FF2B5EF4-FFF2-40B4-BE49-F238E27FC236}">
                <a16:creationId xmlns:a16="http://schemas.microsoft.com/office/drawing/2014/main" id="{A1D9BC48-478C-1E76-1CE5-136FC4685D49}"/>
              </a:ext>
            </a:extLst>
          </p:cNvPr>
          <p:cNvPicPr>
            <a:picLocks noChangeAspect="1"/>
          </p:cNvPicPr>
          <p:nvPr/>
        </p:nvPicPr>
        <p:blipFill rotWithShape="1">
          <a:blip r:embed="rId3"/>
          <a:srcRect l="15201" t="26971" r="13990" b="22424"/>
          <a:stretch/>
        </p:blipFill>
        <p:spPr>
          <a:xfrm>
            <a:off x="6669313" y="1243693"/>
            <a:ext cx="2387601" cy="1291772"/>
          </a:xfrm>
          <a:prstGeom prst="rect">
            <a:avLst/>
          </a:prstGeom>
          <a:ln>
            <a:solidFill>
              <a:srgbClr val="FFFF00"/>
            </a:solidFill>
          </a:ln>
        </p:spPr>
      </p:pic>
      <p:sp>
        <p:nvSpPr>
          <p:cNvPr id="9" name="Thought Bubble: Cloud 8">
            <a:extLst>
              <a:ext uri="{FF2B5EF4-FFF2-40B4-BE49-F238E27FC236}">
                <a16:creationId xmlns:a16="http://schemas.microsoft.com/office/drawing/2014/main" id="{FD944994-BE0A-B8BB-E1B7-A73443975773}"/>
              </a:ext>
            </a:extLst>
          </p:cNvPr>
          <p:cNvSpPr/>
          <p:nvPr/>
        </p:nvSpPr>
        <p:spPr>
          <a:xfrm>
            <a:off x="3991429" y="1581090"/>
            <a:ext cx="2075542" cy="769256"/>
          </a:xfrm>
          <a:prstGeom prst="cloudCallout">
            <a:avLst>
              <a:gd name="adj1" fmla="val 82663"/>
              <a:gd name="adj2" fmla="val 32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Function as Argument in Haskell.</a:t>
            </a:r>
          </a:p>
        </p:txBody>
      </p:sp>
      <p:cxnSp>
        <p:nvCxnSpPr>
          <p:cNvPr id="13" name="Connector: Elbow 12">
            <a:extLst>
              <a:ext uri="{FF2B5EF4-FFF2-40B4-BE49-F238E27FC236}">
                <a16:creationId xmlns:a16="http://schemas.microsoft.com/office/drawing/2014/main" id="{4A19B636-0429-8C00-C424-5F5B55BC2C2D}"/>
              </a:ext>
            </a:extLst>
          </p:cNvPr>
          <p:cNvCxnSpPr>
            <a:cxnSpLocks/>
          </p:cNvCxnSpPr>
          <p:nvPr/>
        </p:nvCxnSpPr>
        <p:spPr>
          <a:xfrm rot="5400000" flipH="1" flipV="1">
            <a:off x="6532818" y="2603924"/>
            <a:ext cx="766476" cy="493487"/>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26689142-960B-0060-B780-99248F02D02A}"/>
              </a:ext>
            </a:extLst>
          </p:cNvPr>
          <p:cNvSpPr txBox="1"/>
          <p:nvPr/>
        </p:nvSpPr>
        <p:spPr>
          <a:xfrm>
            <a:off x="6364514" y="3233905"/>
            <a:ext cx="1763486" cy="523220"/>
          </a:xfrm>
          <a:prstGeom prst="rect">
            <a:avLst/>
          </a:prstGeom>
          <a:noFill/>
          <a:ln w="28575">
            <a:solidFill>
              <a:srgbClr val="00B050"/>
            </a:solidFill>
          </a:ln>
        </p:spPr>
        <p:txBody>
          <a:bodyPr wrap="square" rtlCol="0">
            <a:spAutoFit/>
          </a:bodyPr>
          <a:lstStyle/>
          <a:p>
            <a:r>
              <a:rPr lang="en-IN" dirty="0">
                <a:solidFill>
                  <a:srgbClr val="00B050"/>
                </a:solidFill>
              </a:rPr>
              <a:t>\x is lambda function in </a:t>
            </a:r>
            <a:r>
              <a:rPr lang="en-IN" dirty="0" err="1">
                <a:solidFill>
                  <a:srgbClr val="00B050"/>
                </a:solidFill>
              </a:rPr>
              <a:t>haskell</a:t>
            </a:r>
            <a:endParaRPr lang="en-IN" dirty="0">
              <a:solidFill>
                <a:srgbClr val="00B050"/>
              </a:solidFill>
            </a:endParaRPr>
          </a:p>
        </p:txBody>
      </p:sp>
      <p:pic>
        <p:nvPicPr>
          <p:cNvPr id="19" name="Picture 18">
            <a:extLst>
              <a:ext uri="{FF2B5EF4-FFF2-40B4-BE49-F238E27FC236}">
                <a16:creationId xmlns:a16="http://schemas.microsoft.com/office/drawing/2014/main" id="{DE73832A-BA4A-8304-4177-88A650B61CA5}"/>
              </a:ext>
            </a:extLst>
          </p:cNvPr>
          <p:cNvPicPr>
            <a:picLocks noChangeAspect="1"/>
          </p:cNvPicPr>
          <p:nvPr/>
        </p:nvPicPr>
        <p:blipFill rotWithShape="1">
          <a:blip r:embed="rId4"/>
          <a:srcRect l="9772" t="26028" r="10990" b="17258"/>
          <a:stretch/>
        </p:blipFill>
        <p:spPr>
          <a:xfrm>
            <a:off x="65315" y="2286968"/>
            <a:ext cx="3773715" cy="1566576"/>
          </a:xfrm>
          <a:prstGeom prst="rect">
            <a:avLst/>
          </a:prstGeom>
          <a:ln>
            <a:solidFill>
              <a:srgbClr val="FFFF00"/>
            </a:solidFill>
          </a:ln>
        </p:spPr>
      </p:pic>
      <p:sp>
        <p:nvSpPr>
          <p:cNvPr id="20" name="Thought Bubble: Cloud 19">
            <a:extLst>
              <a:ext uri="{FF2B5EF4-FFF2-40B4-BE49-F238E27FC236}">
                <a16:creationId xmlns:a16="http://schemas.microsoft.com/office/drawing/2014/main" id="{B30271C6-48DF-C90B-CB82-EF8240ADF177}"/>
              </a:ext>
            </a:extLst>
          </p:cNvPr>
          <p:cNvSpPr/>
          <p:nvPr/>
        </p:nvSpPr>
        <p:spPr>
          <a:xfrm>
            <a:off x="1480458" y="3853544"/>
            <a:ext cx="2677886" cy="1239157"/>
          </a:xfrm>
          <a:prstGeom prst="cloudCallout">
            <a:avLst>
              <a:gd name="adj1" fmla="val 8342"/>
              <a:gd name="adj2" fmla="val -92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FF0000"/>
                </a:solidFill>
                <a:latin typeface="Kristen ITC" panose="03050502040202030202" pitchFamily="66" charset="0"/>
              </a:rPr>
              <a:t>Functions returning call of another function. Example of high order functionality</a:t>
            </a:r>
            <a:r>
              <a:rPr lang="en-IN" dirty="0"/>
              <a:t>.</a:t>
            </a:r>
          </a:p>
        </p:txBody>
      </p:sp>
      <p:pic>
        <p:nvPicPr>
          <p:cNvPr id="22" name="Picture 21">
            <a:extLst>
              <a:ext uri="{FF2B5EF4-FFF2-40B4-BE49-F238E27FC236}">
                <a16:creationId xmlns:a16="http://schemas.microsoft.com/office/drawing/2014/main" id="{3476827F-348D-906F-8D69-F30BF1975642}"/>
              </a:ext>
            </a:extLst>
          </p:cNvPr>
          <p:cNvPicPr>
            <a:picLocks noChangeAspect="1"/>
          </p:cNvPicPr>
          <p:nvPr/>
        </p:nvPicPr>
        <p:blipFill>
          <a:blip r:embed="rId5"/>
          <a:stretch>
            <a:fillRect/>
          </a:stretch>
        </p:blipFill>
        <p:spPr>
          <a:xfrm>
            <a:off x="4310742" y="2757000"/>
            <a:ext cx="1886857" cy="2000250"/>
          </a:xfrm>
          <a:prstGeom prst="rect">
            <a:avLst/>
          </a:prstGeom>
        </p:spPr>
      </p:pic>
    </p:spTree>
    <p:extLst>
      <p:ext uri="{BB962C8B-B14F-4D97-AF65-F5344CB8AC3E}">
        <p14:creationId xmlns:p14="http://schemas.microsoft.com/office/powerpoint/2010/main" val="269673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E6D3E1-E93C-675A-28C5-0CC3FE1C16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3" name="TextBox 2">
            <a:extLst>
              <a:ext uri="{FF2B5EF4-FFF2-40B4-BE49-F238E27FC236}">
                <a16:creationId xmlns:a16="http://schemas.microsoft.com/office/drawing/2014/main" id="{93F96DF4-7779-AA86-88DF-7C58758AF7B2}"/>
              </a:ext>
            </a:extLst>
          </p:cNvPr>
          <p:cNvSpPr txBox="1"/>
          <p:nvPr/>
        </p:nvSpPr>
        <p:spPr>
          <a:xfrm>
            <a:off x="1748972" y="181428"/>
            <a:ext cx="6313714" cy="707886"/>
          </a:xfrm>
          <a:prstGeom prst="rect">
            <a:avLst/>
          </a:prstGeom>
          <a:noFill/>
        </p:spPr>
        <p:txBody>
          <a:bodyPr wrap="square" rtlCol="0">
            <a:spAutoFit/>
          </a:bodyPr>
          <a:lstStyle/>
          <a:p>
            <a:r>
              <a:rPr lang="en-IN" sz="4000" b="1" u="sng" dirty="0">
                <a:solidFill>
                  <a:schemeClr val="accent6">
                    <a:lumMod val="50000"/>
                  </a:schemeClr>
                </a:solidFill>
                <a:latin typeface="Curlz MT" panose="04040404050702020202" pitchFamily="82" charset="0"/>
              </a:rPr>
              <a:t>Why is </a:t>
            </a:r>
            <a:r>
              <a:rPr lang="en-IN" sz="4000" b="1" u="sng" dirty="0">
                <a:solidFill>
                  <a:srgbClr val="FF0000"/>
                </a:solidFill>
                <a:latin typeface="Curlz MT" panose="04040404050702020202" pitchFamily="82" charset="0"/>
              </a:rPr>
              <a:t>Haskell</a:t>
            </a:r>
            <a:r>
              <a:rPr lang="en-IN" sz="4000" b="1" u="sng" dirty="0">
                <a:solidFill>
                  <a:schemeClr val="accent6">
                    <a:lumMod val="50000"/>
                  </a:schemeClr>
                </a:solidFill>
                <a:latin typeface="Curlz MT" panose="04040404050702020202" pitchFamily="82" charset="0"/>
              </a:rPr>
              <a:t> so much in use?</a:t>
            </a:r>
          </a:p>
        </p:txBody>
      </p:sp>
      <p:sp>
        <p:nvSpPr>
          <p:cNvPr id="5" name="TextBox 4">
            <a:extLst>
              <a:ext uri="{FF2B5EF4-FFF2-40B4-BE49-F238E27FC236}">
                <a16:creationId xmlns:a16="http://schemas.microsoft.com/office/drawing/2014/main" id="{6ABB43F8-D1BF-3904-18F7-0EAB078CCEFE}"/>
              </a:ext>
            </a:extLst>
          </p:cNvPr>
          <p:cNvSpPr txBox="1"/>
          <p:nvPr/>
        </p:nvSpPr>
        <p:spPr>
          <a:xfrm>
            <a:off x="856343" y="1074057"/>
            <a:ext cx="7431314" cy="2462213"/>
          </a:xfrm>
          <a:prstGeom prst="rect">
            <a:avLst/>
          </a:prstGeom>
          <a:noFill/>
        </p:spPr>
        <p:txBody>
          <a:bodyPr wrap="square" rtlCol="0">
            <a:spAutoFit/>
          </a:bodyPr>
          <a:lstStyle/>
          <a:p>
            <a:pPr marL="285750" indent="-285750">
              <a:buFont typeface="Arial" panose="020B0604020202020204" pitchFamily="34" charset="0"/>
              <a:buChar char="•"/>
            </a:pPr>
            <a:r>
              <a:rPr lang="en-IN" b="1" u="sng" dirty="0">
                <a:solidFill>
                  <a:srgbClr val="FF0000"/>
                </a:solidFill>
              </a:rPr>
              <a:t>Statically typed</a:t>
            </a:r>
            <a:r>
              <a:rPr lang="en-IN" dirty="0">
                <a:solidFill>
                  <a:srgbClr val="00B0F0"/>
                </a:solidFill>
              </a:rPr>
              <a:t>:- Haskell is a statically typed functional programming language, which means variables are explicitly declared .</a:t>
            </a:r>
            <a:r>
              <a:rPr lang="en-US" b="0" i="0" dirty="0">
                <a:solidFill>
                  <a:srgbClr val="00B0F0"/>
                </a:solidFill>
                <a:effectLst/>
                <a:latin typeface="ProximaNova"/>
              </a:rPr>
              <a:t>  The primary and unquestionable advantage of static typing is that it catches some of the bugs before the software is shipped to the users.</a:t>
            </a:r>
            <a:r>
              <a:rPr lang="en-US" b="0" i="0" dirty="0">
                <a:solidFill>
                  <a:srgbClr val="000000"/>
                </a:solidFill>
                <a:effectLst/>
                <a:latin typeface="ProximaNova"/>
              </a:rPr>
              <a:t> </a:t>
            </a:r>
            <a:r>
              <a:rPr lang="en-US" b="0" i="0" dirty="0">
                <a:solidFill>
                  <a:schemeClr val="accent3"/>
                </a:solidFill>
                <a:effectLst/>
                <a:latin typeface="ProximaNova"/>
              </a:rPr>
              <a:t>Furthermore, the developer can study the data model encoded in types to better understand the business domain. </a:t>
            </a:r>
          </a:p>
          <a:p>
            <a:pPr marL="285750" indent="-285750">
              <a:buFont typeface="Arial" panose="020B0604020202020204" pitchFamily="34" charset="0"/>
              <a:buChar char="•"/>
            </a:pPr>
            <a:endParaRPr lang="en-US" dirty="0">
              <a:solidFill>
                <a:schemeClr val="accent3"/>
              </a:solidFill>
              <a:latin typeface="ProximaNova"/>
            </a:endParaRPr>
          </a:p>
          <a:p>
            <a:pPr marL="285750" indent="-285750">
              <a:buFont typeface="Arial" panose="020B0604020202020204" pitchFamily="34" charset="0"/>
              <a:buChar char="•"/>
            </a:pPr>
            <a:endParaRPr lang="en-US" dirty="0">
              <a:solidFill>
                <a:schemeClr val="accent3"/>
              </a:solidFill>
              <a:latin typeface="ProximaNova"/>
            </a:endParaRPr>
          </a:p>
          <a:p>
            <a:pPr marL="285750" indent="-285750">
              <a:buFont typeface="Arial" panose="020B0604020202020204" pitchFamily="34" charset="0"/>
              <a:buChar char="•"/>
            </a:pPr>
            <a:r>
              <a:rPr lang="en-US" b="1" u="sng" dirty="0">
                <a:solidFill>
                  <a:srgbClr val="FF0000"/>
                </a:solidFill>
                <a:latin typeface="ProximaNova"/>
              </a:rPr>
              <a:t>Laziness </a:t>
            </a:r>
            <a:r>
              <a:rPr lang="en-US" dirty="0">
                <a:solidFill>
                  <a:schemeClr val="accent3"/>
                </a:solidFill>
                <a:latin typeface="ProximaNova"/>
              </a:rPr>
              <a:t>: </a:t>
            </a:r>
            <a:r>
              <a:rPr lang="en-US" b="0" i="0" dirty="0">
                <a:solidFill>
                  <a:srgbClr val="00B050"/>
                </a:solidFill>
                <a:effectLst/>
                <a:latin typeface="ProximaNova"/>
              </a:rPr>
              <a:t>In Haskell, it is always valid to factor out subexpressions as a form of refactoring. </a:t>
            </a:r>
            <a:r>
              <a:rPr lang="en-US" dirty="0">
                <a:solidFill>
                  <a:srgbClr val="00B050"/>
                </a:solidFill>
                <a:latin typeface="ProximaNova"/>
              </a:rPr>
              <a:t>For example:</a:t>
            </a:r>
          </a:p>
          <a:p>
            <a:endParaRPr lang="en-US" b="0" i="0" dirty="0">
              <a:solidFill>
                <a:srgbClr val="00B050"/>
              </a:solidFill>
              <a:effectLst/>
              <a:latin typeface="ProximaNova"/>
            </a:endParaRPr>
          </a:p>
          <a:p>
            <a:pPr marL="285750" indent="-285750">
              <a:buFont typeface="Arial" panose="020B0604020202020204" pitchFamily="34" charset="0"/>
              <a:buChar char="•"/>
            </a:pPr>
            <a:endParaRPr lang="en-IN" dirty="0">
              <a:solidFill>
                <a:srgbClr val="00B0F0"/>
              </a:solidFill>
            </a:endParaRPr>
          </a:p>
        </p:txBody>
      </p:sp>
      <p:pic>
        <p:nvPicPr>
          <p:cNvPr id="7" name="Picture 6">
            <a:extLst>
              <a:ext uri="{FF2B5EF4-FFF2-40B4-BE49-F238E27FC236}">
                <a16:creationId xmlns:a16="http://schemas.microsoft.com/office/drawing/2014/main" id="{E1A86A9E-EF0A-23E5-5CD4-4C9D0B4B9989}"/>
              </a:ext>
            </a:extLst>
          </p:cNvPr>
          <p:cNvPicPr>
            <a:picLocks noChangeAspect="1"/>
          </p:cNvPicPr>
          <p:nvPr/>
        </p:nvPicPr>
        <p:blipFill>
          <a:blip r:embed="rId2"/>
          <a:stretch>
            <a:fillRect/>
          </a:stretch>
        </p:blipFill>
        <p:spPr>
          <a:xfrm>
            <a:off x="13556" y="3046184"/>
            <a:ext cx="3321247" cy="1445986"/>
          </a:xfrm>
          <a:prstGeom prst="rect">
            <a:avLst/>
          </a:prstGeom>
        </p:spPr>
      </p:pic>
      <p:cxnSp>
        <p:nvCxnSpPr>
          <p:cNvPr id="9" name="Straight Arrow Connector 8">
            <a:extLst>
              <a:ext uri="{FF2B5EF4-FFF2-40B4-BE49-F238E27FC236}">
                <a16:creationId xmlns:a16="http://schemas.microsoft.com/office/drawing/2014/main" id="{8EABA091-0CA1-006E-2FB4-414920A51118}"/>
              </a:ext>
            </a:extLst>
          </p:cNvPr>
          <p:cNvCxnSpPr/>
          <p:nvPr/>
        </p:nvCxnSpPr>
        <p:spPr>
          <a:xfrm>
            <a:off x="3389086" y="3602264"/>
            <a:ext cx="1814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216373A-9288-6E70-93A9-C4DF44A4FF20}"/>
              </a:ext>
            </a:extLst>
          </p:cNvPr>
          <p:cNvPicPr>
            <a:picLocks noChangeAspect="1"/>
          </p:cNvPicPr>
          <p:nvPr/>
        </p:nvPicPr>
        <p:blipFill>
          <a:blip r:embed="rId3"/>
          <a:stretch>
            <a:fillRect/>
          </a:stretch>
        </p:blipFill>
        <p:spPr>
          <a:xfrm>
            <a:off x="5257653" y="2889782"/>
            <a:ext cx="3421891" cy="1358970"/>
          </a:xfrm>
          <a:prstGeom prst="rect">
            <a:avLst/>
          </a:prstGeom>
        </p:spPr>
      </p:pic>
      <p:sp>
        <p:nvSpPr>
          <p:cNvPr id="12" name="TextBox 11">
            <a:extLst>
              <a:ext uri="{FF2B5EF4-FFF2-40B4-BE49-F238E27FC236}">
                <a16:creationId xmlns:a16="http://schemas.microsoft.com/office/drawing/2014/main" id="{DE59513F-ADE0-919D-4FCA-2AF77F6780DD}"/>
              </a:ext>
            </a:extLst>
          </p:cNvPr>
          <p:cNvSpPr txBox="1"/>
          <p:nvPr/>
        </p:nvSpPr>
        <p:spPr>
          <a:xfrm>
            <a:off x="3548743" y="3425371"/>
            <a:ext cx="1317023" cy="307777"/>
          </a:xfrm>
          <a:prstGeom prst="rect">
            <a:avLst/>
          </a:prstGeom>
          <a:solidFill>
            <a:schemeClr val="accent1">
              <a:lumMod val="40000"/>
              <a:lumOff val="60000"/>
            </a:schemeClr>
          </a:solidFill>
        </p:spPr>
        <p:txBody>
          <a:bodyPr wrap="square" rtlCol="0">
            <a:spAutoFit/>
          </a:bodyPr>
          <a:lstStyle/>
          <a:p>
            <a:r>
              <a:rPr lang="en-IN" dirty="0">
                <a:solidFill>
                  <a:srgbClr val="FF0000"/>
                </a:solidFill>
                <a:latin typeface="Bahnschrift Condensed" panose="020B0502040204020203" pitchFamily="34" charset="0"/>
              </a:rPr>
              <a:t>Use of </a:t>
            </a:r>
            <a:r>
              <a:rPr lang="en-IN" dirty="0" err="1">
                <a:solidFill>
                  <a:srgbClr val="FF0000"/>
                </a:solidFill>
                <a:latin typeface="Bahnschrift Condensed" panose="020B0502040204020203" pitchFamily="34" charset="0"/>
              </a:rPr>
              <a:t>whenEven</a:t>
            </a:r>
            <a:endParaRPr lang="en-IN" dirty="0">
              <a:solidFill>
                <a:srgbClr val="FF0000"/>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93EED812-C4A1-A112-4FDA-0EDFAD02C6F2}"/>
              </a:ext>
            </a:extLst>
          </p:cNvPr>
          <p:cNvSpPr txBox="1"/>
          <p:nvPr/>
        </p:nvSpPr>
        <p:spPr>
          <a:xfrm>
            <a:off x="1182914" y="4666343"/>
            <a:ext cx="6437086" cy="307777"/>
          </a:xfrm>
          <a:prstGeom prst="rect">
            <a:avLst/>
          </a:prstGeom>
          <a:noFill/>
        </p:spPr>
        <p:txBody>
          <a:bodyPr wrap="square" rtlCol="0">
            <a:spAutoFit/>
          </a:bodyPr>
          <a:lstStyle/>
          <a:p>
            <a:r>
              <a:rPr lang="en-IN" b="1" dirty="0">
                <a:solidFill>
                  <a:srgbClr val="FF0000"/>
                </a:solidFill>
                <a:latin typeface="Bahnschrift SemiBold" panose="020B0502040204020203" pitchFamily="34" charset="0"/>
              </a:rPr>
              <a:t>Here use of </a:t>
            </a:r>
            <a:r>
              <a:rPr lang="en-IN" b="1" dirty="0" err="1">
                <a:solidFill>
                  <a:srgbClr val="FF0000"/>
                </a:solidFill>
                <a:latin typeface="Bahnschrift SemiBold" panose="020B0502040204020203" pitchFamily="34" charset="0"/>
              </a:rPr>
              <a:t>whenEven</a:t>
            </a:r>
            <a:r>
              <a:rPr lang="en-IN" b="1" dirty="0">
                <a:solidFill>
                  <a:srgbClr val="FF0000"/>
                </a:solidFill>
                <a:latin typeface="Bahnschrift SemiBold" panose="020B0502040204020203" pitchFamily="34" charset="0"/>
              </a:rPr>
              <a:t> function makes computation much more easier</a:t>
            </a:r>
          </a:p>
        </p:txBody>
      </p:sp>
    </p:spTree>
    <p:extLst>
      <p:ext uri="{BB962C8B-B14F-4D97-AF65-F5344CB8AC3E}">
        <p14:creationId xmlns:p14="http://schemas.microsoft.com/office/powerpoint/2010/main" val="259149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250" y="1796852"/>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Stencil" panose="040409050D0802020404" pitchFamily="82" charset="0"/>
              </a:rPr>
              <a:t>Functional Programming</a:t>
            </a:r>
            <a:endParaRPr dirty="0">
              <a:latin typeface="Stencil" panose="040409050D0802020404" pitchFamily="82" charset="0"/>
            </a:endParaRPr>
          </a:p>
        </p:txBody>
      </p:sp>
      <p:pic>
        <p:nvPicPr>
          <p:cNvPr id="3" name="Picture 2">
            <a:extLst>
              <a:ext uri="{FF2B5EF4-FFF2-40B4-BE49-F238E27FC236}">
                <a16:creationId xmlns:a16="http://schemas.microsoft.com/office/drawing/2014/main" id="{0858A4F3-5692-5065-EFE4-4C8A257329CB}"/>
              </a:ext>
            </a:extLst>
          </p:cNvPr>
          <p:cNvPicPr>
            <a:picLocks noChangeAspect="1"/>
          </p:cNvPicPr>
          <p:nvPr/>
        </p:nvPicPr>
        <p:blipFill>
          <a:blip r:embed="rId3"/>
          <a:stretch>
            <a:fillRect/>
          </a:stretch>
        </p:blipFill>
        <p:spPr>
          <a:xfrm>
            <a:off x="271219" y="148445"/>
            <a:ext cx="1728061" cy="936436"/>
          </a:xfrm>
          <a:prstGeom prst="rect">
            <a:avLst/>
          </a:prstGeom>
        </p:spPr>
      </p:pic>
      <p:sp>
        <p:nvSpPr>
          <p:cNvPr id="7" name="TextBox 6">
            <a:extLst>
              <a:ext uri="{FF2B5EF4-FFF2-40B4-BE49-F238E27FC236}">
                <a16:creationId xmlns:a16="http://schemas.microsoft.com/office/drawing/2014/main" id="{61B22396-DA6D-119E-DF20-F8F5C6E42BAD}"/>
              </a:ext>
            </a:extLst>
          </p:cNvPr>
          <p:cNvSpPr txBox="1"/>
          <p:nvPr/>
        </p:nvSpPr>
        <p:spPr>
          <a:xfrm>
            <a:off x="6244214" y="3157890"/>
            <a:ext cx="2998922" cy="523220"/>
          </a:xfrm>
          <a:prstGeom prst="rect">
            <a:avLst/>
          </a:prstGeom>
          <a:noFill/>
          <a:ln>
            <a:solidFill>
              <a:schemeClr val="accent4">
                <a:lumMod val="60000"/>
                <a:lumOff val="40000"/>
              </a:schemeClr>
            </a:solidFill>
          </a:ln>
          <a:effectLst>
            <a:glow rad="63500">
              <a:schemeClr val="accent2">
                <a:satMod val="175000"/>
                <a:alpha val="40000"/>
              </a:schemeClr>
            </a:glow>
          </a:effectLst>
        </p:spPr>
        <p:txBody>
          <a:bodyPr wrap="square" rtlCol="0">
            <a:spAutoFit/>
          </a:bodyPr>
          <a:lstStyle/>
          <a:p>
            <a:r>
              <a:rPr lang="en-IN" dirty="0">
                <a:solidFill>
                  <a:srgbClr val="0070C0"/>
                </a:solidFill>
                <a:latin typeface="Constantia" panose="02030602050306030303" pitchFamily="18" charset="0"/>
              </a:rPr>
              <a:t>Presence of functions== Functional programming????</a:t>
            </a:r>
          </a:p>
        </p:txBody>
      </p:sp>
      <p:pic>
        <p:nvPicPr>
          <p:cNvPr id="12" name="Picture 11">
            <a:extLst>
              <a:ext uri="{FF2B5EF4-FFF2-40B4-BE49-F238E27FC236}">
                <a16:creationId xmlns:a16="http://schemas.microsoft.com/office/drawing/2014/main" id="{62CB73BE-5064-71C5-DC5E-A6E8A062F71B}"/>
              </a:ext>
            </a:extLst>
          </p:cNvPr>
          <p:cNvPicPr>
            <a:picLocks noChangeAspect="1"/>
          </p:cNvPicPr>
          <p:nvPr/>
        </p:nvPicPr>
        <p:blipFill>
          <a:blip r:embed="rId4"/>
          <a:stretch>
            <a:fillRect/>
          </a:stretch>
        </p:blipFill>
        <p:spPr>
          <a:xfrm>
            <a:off x="6943241" y="3738734"/>
            <a:ext cx="1681566" cy="1404765"/>
          </a:xfrm>
          <a:prstGeom prst="rect">
            <a:avLst/>
          </a:prstGeom>
        </p:spPr>
      </p:pic>
      <p:pic>
        <p:nvPicPr>
          <p:cNvPr id="18" name="Picture 17">
            <a:extLst>
              <a:ext uri="{FF2B5EF4-FFF2-40B4-BE49-F238E27FC236}">
                <a16:creationId xmlns:a16="http://schemas.microsoft.com/office/drawing/2014/main" id="{694FE0B2-B244-CAEE-BDF5-5A752230408E}"/>
              </a:ext>
            </a:extLst>
          </p:cNvPr>
          <p:cNvPicPr>
            <a:picLocks noChangeAspect="1"/>
          </p:cNvPicPr>
          <p:nvPr/>
        </p:nvPicPr>
        <p:blipFill>
          <a:blip r:embed="rId5"/>
          <a:stretch>
            <a:fillRect/>
          </a:stretch>
        </p:blipFill>
        <p:spPr>
          <a:xfrm>
            <a:off x="185980" y="1205286"/>
            <a:ext cx="1642820" cy="1573078"/>
          </a:xfrm>
          <a:prstGeom prst="rect">
            <a:avLst/>
          </a:prstGeom>
        </p:spPr>
      </p:pic>
      <p:pic>
        <p:nvPicPr>
          <p:cNvPr id="4" name="Picture 3">
            <a:extLst>
              <a:ext uri="{FF2B5EF4-FFF2-40B4-BE49-F238E27FC236}">
                <a16:creationId xmlns:a16="http://schemas.microsoft.com/office/drawing/2014/main" id="{FB369FBC-B6D8-5016-D4AA-B6B136435F49}"/>
              </a:ext>
            </a:extLst>
          </p:cNvPr>
          <p:cNvPicPr>
            <a:picLocks noChangeAspect="1"/>
          </p:cNvPicPr>
          <p:nvPr/>
        </p:nvPicPr>
        <p:blipFill>
          <a:blip r:embed="rId6"/>
          <a:stretch>
            <a:fillRect/>
          </a:stretch>
        </p:blipFill>
        <p:spPr>
          <a:xfrm>
            <a:off x="185980" y="3265363"/>
            <a:ext cx="1908112" cy="1620180"/>
          </a:xfrm>
          <a:prstGeom prst="rect">
            <a:avLst/>
          </a:prstGeom>
          <a:ln w="38100">
            <a:solidFill>
              <a:srgbClr val="FF0000"/>
            </a:solidFill>
          </a:ln>
        </p:spPr>
      </p:pic>
      <p:pic>
        <p:nvPicPr>
          <p:cNvPr id="9" name="Picture 8">
            <a:extLst>
              <a:ext uri="{FF2B5EF4-FFF2-40B4-BE49-F238E27FC236}">
                <a16:creationId xmlns:a16="http://schemas.microsoft.com/office/drawing/2014/main" id="{6B667370-2333-D7A9-2986-0A368B5510B8}"/>
              </a:ext>
            </a:extLst>
          </p:cNvPr>
          <p:cNvPicPr>
            <a:picLocks noChangeAspect="1"/>
          </p:cNvPicPr>
          <p:nvPr/>
        </p:nvPicPr>
        <p:blipFill>
          <a:blip r:embed="rId7"/>
          <a:stretch>
            <a:fillRect/>
          </a:stretch>
        </p:blipFill>
        <p:spPr>
          <a:xfrm>
            <a:off x="6924675" y="176586"/>
            <a:ext cx="2219325" cy="2057400"/>
          </a:xfrm>
          <a:prstGeom prst="rect">
            <a:avLst/>
          </a:prstGeom>
          <a:ln w="19050">
            <a:solidFill>
              <a:srgbClr val="FF0000"/>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CA1E08-8BCA-7860-3493-88D21692888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
        <p:nvSpPr>
          <p:cNvPr id="3" name="TextBox 2">
            <a:extLst>
              <a:ext uri="{FF2B5EF4-FFF2-40B4-BE49-F238E27FC236}">
                <a16:creationId xmlns:a16="http://schemas.microsoft.com/office/drawing/2014/main" id="{7A63215B-C30B-15BF-C874-E60787101947}"/>
              </a:ext>
            </a:extLst>
          </p:cNvPr>
          <p:cNvSpPr txBox="1"/>
          <p:nvPr/>
        </p:nvSpPr>
        <p:spPr>
          <a:xfrm>
            <a:off x="2249714" y="195943"/>
            <a:ext cx="6204857" cy="523220"/>
          </a:xfrm>
          <a:prstGeom prst="rect">
            <a:avLst/>
          </a:prstGeom>
          <a:noFill/>
        </p:spPr>
        <p:txBody>
          <a:bodyPr wrap="square" rtlCol="0">
            <a:spAutoFit/>
          </a:bodyPr>
          <a:lstStyle/>
          <a:p>
            <a:r>
              <a:rPr lang="en-IN" sz="2800" b="1" u="sng" dirty="0">
                <a:solidFill>
                  <a:srgbClr val="FF0000"/>
                </a:solidFill>
                <a:latin typeface="Algerian" panose="04020705040A02060702" pitchFamily="82" charset="0"/>
              </a:rPr>
              <a:t>Advantages of Haskell…</a:t>
            </a:r>
          </a:p>
        </p:txBody>
      </p:sp>
      <p:sp>
        <p:nvSpPr>
          <p:cNvPr id="4" name="TextBox 3">
            <a:extLst>
              <a:ext uri="{FF2B5EF4-FFF2-40B4-BE49-F238E27FC236}">
                <a16:creationId xmlns:a16="http://schemas.microsoft.com/office/drawing/2014/main" id="{CAA37BB2-BC4B-9DB6-CC4C-BAC80B9009B2}"/>
              </a:ext>
            </a:extLst>
          </p:cNvPr>
          <p:cNvSpPr txBox="1"/>
          <p:nvPr/>
        </p:nvSpPr>
        <p:spPr>
          <a:xfrm>
            <a:off x="1560286" y="972457"/>
            <a:ext cx="6966857" cy="1600438"/>
          </a:xfrm>
          <a:prstGeom prst="rect">
            <a:avLst/>
          </a:prstGeom>
          <a:noFill/>
        </p:spPr>
        <p:txBody>
          <a:bodyPr wrap="square" rtlCol="0">
            <a:spAutoFit/>
          </a:bodyPr>
          <a:lstStyle/>
          <a:p>
            <a:r>
              <a:rPr lang="en-US" dirty="0">
                <a:solidFill>
                  <a:srgbClr val="FF0000"/>
                </a:solidFill>
              </a:rPr>
              <a:t>Laziness</a:t>
            </a:r>
            <a:r>
              <a:rPr lang="en-US" dirty="0">
                <a:solidFill>
                  <a:srgbClr val="00B050"/>
                </a:solidFill>
              </a:rPr>
              <a:t>:- Furthermore, laziness is basically a prerequisite for writing modular, reusable code.</a:t>
            </a:r>
          </a:p>
          <a:p>
            <a:endParaRPr lang="en-US" dirty="0">
              <a:solidFill>
                <a:srgbClr val="00B050"/>
              </a:solidFill>
            </a:endParaRPr>
          </a:p>
          <a:p>
            <a:r>
              <a:rPr lang="en-US" dirty="0">
                <a:solidFill>
                  <a:srgbClr val="FF0000"/>
                </a:solidFill>
              </a:rPr>
              <a:t>Concurrency</a:t>
            </a:r>
            <a:r>
              <a:rPr lang="en-US" dirty="0">
                <a:solidFill>
                  <a:srgbClr val="00B050"/>
                </a:solidFill>
              </a:rPr>
              <a:t>:- In many languages, concurrency is a never-ending source of issues, but in Haskell it is fairly straightforward. Green threads, amazing libraries such as </a:t>
            </a:r>
            <a:r>
              <a:rPr lang="en-US" dirty="0">
                <a:solidFill>
                  <a:srgbClr val="FF66FF"/>
                </a:solidFill>
              </a:rPr>
              <a:t>async </a:t>
            </a:r>
            <a:r>
              <a:rPr lang="en-US" dirty="0">
                <a:solidFill>
                  <a:srgbClr val="00B050"/>
                </a:solidFill>
              </a:rPr>
              <a:t>and </a:t>
            </a:r>
            <a:r>
              <a:rPr lang="en-US" dirty="0" err="1">
                <a:solidFill>
                  <a:srgbClr val="FF66FF"/>
                </a:solidFill>
              </a:rPr>
              <a:t>stm</a:t>
            </a:r>
            <a:r>
              <a:rPr lang="en-US" dirty="0">
                <a:solidFill>
                  <a:srgbClr val="00B050"/>
                </a:solidFill>
              </a:rPr>
              <a:t>, and ubiquity of pure functions make writing concurrent applications in Haskell a pleasure instead of a headache.</a:t>
            </a:r>
          </a:p>
        </p:txBody>
      </p:sp>
      <p:sp>
        <p:nvSpPr>
          <p:cNvPr id="6" name="TextBox 5">
            <a:extLst>
              <a:ext uri="{FF2B5EF4-FFF2-40B4-BE49-F238E27FC236}">
                <a16:creationId xmlns:a16="http://schemas.microsoft.com/office/drawing/2014/main" id="{83F04395-632B-B2DE-0449-7F83B3B0E77F}"/>
              </a:ext>
            </a:extLst>
          </p:cNvPr>
          <p:cNvSpPr txBox="1"/>
          <p:nvPr/>
        </p:nvSpPr>
        <p:spPr>
          <a:xfrm>
            <a:off x="65314" y="2808514"/>
            <a:ext cx="8280400" cy="738664"/>
          </a:xfrm>
          <a:prstGeom prst="rect">
            <a:avLst/>
          </a:prstGeom>
          <a:solidFill>
            <a:srgbClr val="000000"/>
          </a:solidFill>
        </p:spPr>
        <p:txBody>
          <a:bodyPr wrap="square" rtlCol="0">
            <a:spAutoFit/>
          </a:bodyPr>
          <a:lstStyle/>
          <a:p>
            <a:r>
              <a:rPr lang="en-IN" dirty="0">
                <a:solidFill>
                  <a:schemeClr val="tx1">
                    <a:lumMod val="95000"/>
                  </a:schemeClr>
                </a:solidFill>
              </a:rPr>
              <a:t>Other than these, purity of functions, immutability of variables make programming through Haskell easier and debugging of programs much more faster. This is the reason of subtle change in trend of coding community towards Functional programming.</a:t>
            </a:r>
          </a:p>
        </p:txBody>
      </p:sp>
      <p:pic>
        <p:nvPicPr>
          <p:cNvPr id="8" name="Picture 7">
            <a:extLst>
              <a:ext uri="{FF2B5EF4-FFF2-40B4-BE49-F238E27FC236}">
                <a16:creationId xmlns:a16="http://schemas.microsoft.com/office/drawing/2014/main" id="{7A309908-4156-22F4-BDB0-301CA822E48D}"/>
              </a:ext>
            </a:extLst>
          </p:cNvPr>
          <p:cNvPicPr>
            <a:picLocks noChangeAspect="1"/>
          </p:cNvPicPr>
          <p:nvPr/>
        </p:nvPicPr>
        <p:blipFill>
          <a:blip r:embed="rId2"/>
          <a:stretch>
            <a:fillRect/>
          </a:stretch>
        </p:blipFill>
        <p:spPr>
          <a:xfrm>
            <a:off x="373742" y="3547178"/>
            <a:ext cx="1066800" cy="1524000"/>
          </a:xfrm>
          <a:prstGeom prst="rect">
            <a:avLst/>
          </a:prstGeom>
        </p:spPr>
      </p:pic>
      <p:cxnSp>
        <p:nvCxnSpPr>
          <p:cNvPr id="10" name="Straight Connector 9">
            <a:extLst>
              <a:ext uri="{FF2B5EF4-FFF2-40B4-BE49-F238E27FC236}">
                <a16:creationId xmlns:a16="http://schemas.microsoft.com/office/drawing/2014/main" id="{D1F7273D-6822-1687-A2F9-48E2DD1C3103}"/>
              </a:ext>
            </a:extLst>
          </p:cNvPr>
          <p:cNvCxnSpPr/>
          <p:nvPr/>
        </p:nvCxnSpPr>
        <p:spPr>
          <a:xfrm flipV="1">
            <a:off x="1211943" y="3404352"/>
            <a:ext cx="239486" cy="797534"/>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502EDC11-6E83-552F-52D5-967F4D62E0F6}"/>
              </a:ext>
            </a:extLst>
          </p:cNvPr>
          <p:cNvPicPr>
            <a:picLocks noChangeAspect="1"/>
          </p:cNvPicPr>
          <p:nvPr/>
        </p:nvPicPr>
        <p:blipFill>
          <a:blip r:embed="rId3"/>
          <a:stretch>
            <a:fillRect/>
          </a:stretch>
        </p:blipFill>
        <p:spPr>
          <a:xfrm>
            <a:off x="4651829" y="3588000"/>
            <a:ext cx="2982686" cy="1442356"/>
          </a:xfrm>
          <a:prstGeom prst="rect">
            <a:avLst/>
          </a:prstGeom>
        </p:spPr>
      </p:pic>
    </p:spTree>
    <p:extLst>
      <p:ext uri="{BB962C8B-B14F-4D97-AF65-F5344CB8AC3E}">
        <p14:creationId xmlns:p14="http://schemas.microsoft.com/office/powerpoint/2010/main" val="51044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03E2BD-A903-11BE-4AE1-18CABF4685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
        <p:nvSpPr>
          <p:cNvPr id="3" name="TextBox 2">
            <a:extLst>
              <a:ext uri="{FF2B5EF4-FFF2-40B4-BE49-F238E27FC236}">
                <a16:creationId xmlns:a16="http://schemas.microsoft.com/office/drawing/2014/main" id="{2F8BEC39-49AF-6831-1A73-1D5897FAA729}"/>
              </a:ext>
            </a:extLst>
          </p:cNvPr>
          <p:cNvSpPr txBox="1"/>
          <p:nvPr/>
        </p:nvSpPr>
        <p:spPr>
          <a:xfrm>
            <a:off x="2286000" y="181429"/>
            <a:ext cx="4920343" cy="584775"/>
          </a:xfrm>
          <a:prstGeom prst="rect">
            <a:avLst/>
          </a:prstGeom>
          <a:noFill/>
        </p:spPr>
        <p:txBody>
          <a:bodyPr wrap="square" rtlCol="0">
            <a:spAutoFit/>
          </a:bodyPr>
          <a:lstStyle/>
          <a:p>
            <a:pPr algn="ctr"/>
            <a:r>
              <a:rPr lang="en-IN" sz="3200" b="1" u="sng" dirty="0">
                <a:solidFill>
                  <a:srgbClr val="FF0000"/>
                </a:solidFill>
                <a:effectLst>
                  <a:outerShdw blurRad="38100" dist="38100" dir="2700000" algn="tl">
                    <a:srgbClr val="000000">
                      <a:alpha val="43137"/>
                    </a:srgbClr>
                  </a:outerShdw>
                </a:effectLst>
                <a:latin typeface="Algerian" panose="04020705040A02060702" pitchFamily="82" charset="0"/>
              </a:rPr>
              <a:t>CONCLUSION</a:t>
            </a:r>
          </a:p>
        </p:txBody>
      </p:sp>
      <p:sp>
        <p:nvSpPr>
          <p:cNvPr id="5" name="TextBox 4">
            <a:extLst>
              <a:ext uri="{FF2B5EF4-FFF2-40B4-BE49-F238E27FC236}">
                <a16:creationId xmlns:a16="http://schemas.microsoft.com/office/drawing/2014/main" id="{31C44EAC-9806-B11F-C70B-55A4B1592C89}"/>
              </a:ext>
            </a:extLst>
          </p:cNvPr>
          <p:cNvSpPr txBox="1"/>
          <p:nvPr/>
        </p:nvSpPr>
        <p:spPr>
          <a:xfrm>
            <a:off x="1451429" y="1233714"/>
            <a:ext cx="6560457" cy="1815882"/>
          </a:xfrm>
          <a:prstGeom prst="rect">
            <a:avLst/>
          </a:prstGeom>
          <a:noFill/>
        </p:spPr>
        <p:txBody>
          <a:bodyPr wrap="square" rtlCol="0">
            <a:spAutoFit/>
          </a:bodyPr>
          <a:lstStyle/>
          <a:p>
            <a:r>
              <a:rPr lang="en-IN" dirty="0">
                <a:solidFill>
                  <a:srgbClr val="00B050"/>
                </a:solidFill>
              </a:rPr>
              <a:t>Thus, due to the mentioned advantages and qualities of Functional Programming this  paradigm is gaining new edge in modern day. Though Functional Programming is in an niche position compared to Object Oriented Programming, going totally functional might not be beneficial. </a:t>
            </a:r>
            <a:r>
              <a:rPr lang="en-IN" dirty="0">
                <a:solidFill>
                  <a:srgbClr val="FFC000"/>
                </a:solidFill>
              </a:rPr>
              <a:t>Advent of Functional Programming aspects in C, C++, Python do surely makes tasks like debugging easy.</a:t>
            </a:r>
          </a:p>
          <a:p>
            <a:endParaRPr lang="en-IN" dirty="0"/>
          </a:p>
          <a:p>
            <a:endParaRPr lang="en-IN" dirty="0"/>
          </a:p>
        </p:txBody>
      </p:sp>
      <p:pic>
        <p:nvPicPr>
          <p:cNvPr id="7" name="Picture 6">
            <a:extLst>
              <a:ext uri="{FF2B5EF4-FFF2-40B4-BE49-F238E27FC236}">
                <a16:creationId xmlns:a16="http://schemas.microsoft.com/office/drawing/2014/main" id="{820181D0-FB2F-410A-B731-7A3CA8C86B4F}"/>
              </a:ext>
            </a:extLst>
          </p:cNvPr>
          <p:cNvPicPr>
            <a:picLocks noChangeAspect="1"/>
          </p:cNvPicPr>
          <p:nvPr/>
        </p:nvPicPr>
        <p:blipFill>
          <a:blip r:embed="rId2"/>
          <a:stretch>
            <a:fillRect/>
          </a:stretch>
        </p:blipFill>
        <p:spPr>
          <a:xfrm>
            <a:off x="3110934" y="2516186"/>
            <a:ext cx="3531735" cy="2445885"/>
          </a:xfrm>
          <a:prstGeom prst="rect">
            <a:avLst/>
          </a:prstGeom>
        </p:spPr>
      </p:pic>
      <p:sp>
        <p:nvSpPr>
          <p:cNvPr id="8" name="TextBox 7">
            <a:extLst>
              <a:ext uri="{FF2B5EF4-FFF2-40B4-BE49-F238E27FC236}">
                <a16:creationId xmlns:a16="http://schemas.microsoft.com/office/drawing/2014/main" id="{DED67AC8-B66F-520C-98B6-740367FBBAF8}"/>
              </a:ext>
            </a:extLst>
          </p:cNvPr>
          <p:cNvSpPr txBox="1"/>
          <p:nvPr/>
        </p:nvSpPr>
        <p:spPr>
          <a:xfrm>
            <a:off x="4426858" y="2723465"/>
            <a:ext cx="1734457" cy="830997"/>
          </a:xfrm>
          <a:prstGeom prst="rect">
            <a:avLst/>
          </a:prstGeom>
          <a:noFill/>
        </p:spPr>
        <p:txBody>
          <a:bodyPr wrap="square" rtlCol="0">
            <a:spAutoFit/>
          </a:bodyPr>
          <a:lstStyle/>
          <a:p>
            <a:r>
              <a:rPr lang="en-IN" sz="1200" b="1" dirty="0">
                <a:solidFill>
                  <a:srgbClr val="FF0000"/>
                </a:solidFill>
                <a:latin typeface="Kristen ITC" panose="03050502040202030202" pitchFamily="66" charset="0"/>
              </a:rPr>
              <a:t>Even, Facebook uses Haskell for </a:t>
            </a:r>
            <a:r>
              <a:rPr lang="en-IN" sz="1200" b="1">
                <a:solidFill>
                  <a:srgbClr val="FF0000"/>
                </a:solidFill>
                <a:latin typeface="Kristen ITC" panose="03050502040202030202" pitchFamily="66" charset="0"/>
              </a:rPr>
              <a:t>Spam Removal.</a:t>
            </a:r>
            <a:endParaRPr lang="en-IN" sz="1200" b="1" dirty="0">
              <a:solidFill>
                <a:srgbClr val="FF0000"/>
              </a:solidFill>
              <a:latin typeface="Kristen ITC" panose="03050502040202030202" pitchFamily="66" charset="0"/>
            </a:endParaRPr>
          </a:p>
          <a:p>
            <a:r>
              <a:rPr lang="en-IN" sz="1200" b="1" dirty="0">
                <a:solidFill>
                  <a:srgbClr val="FF0000"/>
                </a:solidFill>
                <a:latin typeface="Kristen ITC" panose="03050502040202030202" pitchFamily="66" charset="0"/>
              </a:rPr>
              <a:t>Cool isn’t it?</a:t>
            </a:r>
          </a:p>
        </p:txBody>
      </p:sp>
    </p:spTree>
    <p:extLst>
      <p:ext uri="{BB962C8B-B14F-4D97-AF65-F5344CB8AC3E}">
        <p14:creationId xmlns:p14="http://schemas.microsoft.com/office/powerpoint/2010/main" val="312716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EAAFF-7B8B-81DA-D76A-C12EA02725A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3" name="TextBox 2">
            <a:extLst>
              <a:ext uri="{FF2B5EF4-FFF2-40B4-BE49-F238E27FC236}">
                <a16:creationId xmlns:a16="http://schemas.microsoft.com/office/drawing/2014/main" id="{BDA04164-4A67-1CED-77C2-1CF97BBABBDC}"/>
              </a:ext>
            </a:extLst>
          </p:cNvPr>
          <p:cNvSpPr txBox="1"/>
          <p:nvPr/>
        </p:nvSpPr>
        <p:spPr>
          <a:xfrm>
            <a:off x="2634343" y="290286"/>
            <a:ext cx="4985657" cy="369332"/>
          </a:xfrm>
          <a:prstGeom prst="rect">
            <a:avLst/>
          </a:prstGeom>
          <a:noFill/>
        </p:spPr>
        <p:txBody>
          <a:bodyPr wrap="square" rtlCol="0">
            <a:spAutoFit/>
          </a:bodyPr>
          <a:lstStyle/>
          <a:p>
            <a:r>
              <a:rPr lang="en-IN" sz="1800" b="1" u="sng" dirty="0">
                <a:solidFill>
                  <a:srgbClr val="FFFF99"/>
                </a:solidFill>
                <a:latin typeface="Algerian" panose="04020705040A02060702" pitchFamily="82" charset="0"/>
              </a:rPr>
              <a:t>References used for this Presentation</a:t>
            </a:r>
          </a:p>
        </p:txBody>
      </p:sp>
      <p:sp>
        <p:nvSpPr>
          <p:cNvPr id="4" name="TextBox 3">
            <a:extLst>
              <a:ext uri="{FF2B5EF4-FFF2-40B4-BE49-F238E27FC236}">
                <a16:creationId xmlns:a16="http://schemas.microsoft.com/office/drawing/2014/main" id="{94563B61-E3FA-E4FA-DD13-EBB1649FB14E}"/>
              </a:ext>
            </a:extLst>
          </p:cNvPr>
          <p:cNvSpPr txBox="1"/>
          <p:nvPr/>
        </p:nvSpPr>
        <p:spPr>
          <a:xfrm>
            <a:off x="1654629" y="1219200"/>
            <a:ext cx="6204857" cy="2246769"/>
          </a:xfrm>
          <a:prstGeom prst="rect">
            <a:avLst/>
          </a:prstGeom>
          <a:noFill/>
        </p:spPr>
        <p:txBody>
          <a:bodyPr wrap="square" rtlCol="0">
            <a:spAutoFit/>
          </a:bodyPr>
          <a:lstStyle/>
          <a:p>
            <a:pPr marL="285750" indent="-285750">
              <a:buFont typeface="Arial" panose="020B0604020202020204" pitchFamily="34" charset="0"/>
              <a:buChar char="•"/>
            </a:pPr>
            <a:r>
              <a:rPr lang="en-IN" b="0" i="0" u="none" strike="noStrike" dirty="0">
                <a:solidFill>
                  <a:srgbClr val="24292F"/>
                </a:solidFill>
                <a:effectLst/>
                <a:latin typeface="-apple-system"/>
                <a:hlinkClick r:id="rId2"/>
              </a:rPr>
              <a:t>Functional Programming &amp; Haskell – Computerphile</a:t>
            </a:r>
            <a:endParaRPr lang="en-IN" b="0" i="0" u="none" strike="noStrike" dirty="0">
              <a:solidFill>
                <a:srgbClr val="24292F"/>
              </a:solidFill>
              <a:effectLst/>
              <a:latin typeface="-apple-system"/>
            </a:endParaRPr>
          </a:p>
          <a:p>
            <a:pPr marL="285750" indent="-285750">
              <a:buFont typeface="Arial" panose="020B0604020202020204" pitchFamily="34" charset="0"/>
              <a:buChar char="•"/>
            </a:pPr>
            <a:endParaRPr lang="en-IN" b="0" i="0" dirty="0">
              <a:solidFill>
                <a:srgbClr val="24292F"/>
              </a:solidFill>
              <a:effectLst/>
              <a:latin typeface="-apple-system"/>
            </a:endParaRPr>
          </a:p>
          <a:p>
            <a:pPr marL="285750" indent="-285750">
              <a:buFont typeface="Arial" panose="020B0604020202020204" pitchFamily="34" charset="0"/>
              <a:buChar char="•"/>
            </a:pPr>
            <a:r>
              <a:rPr lang="en-IN" dirty="0">
                <a:hlinkClick r:id="rId3"/>
              </a:rPr>
              <a:t>https://www.analyticsvidhya.com/blog/2021/09/the-power-of-python-map-reduce-and-filter-functional-programming-for-data-science/</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4"/>
              </a:rPr>
              <a:t>https://medium.com/@benjamin.b.phiri/pure-functions-vs-impure-functions-in-python-b2f009664ee4</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5"/>
              </a:rPr>
              <a:t>https://serokell.io/blog/10-reasons-to-use-haskell</a:t>
            </a:r>
            <a:endParaRPr lang="en-IN" dirty="0"/>
          </a:p>
          <a:p>
            <a:pPr marL="285750" indent="-285750">
              <a:buFont typeface="Arial" panose="020B0604020202020204" pitchFamily="34" charset="0"/>
              <a:buChar char="•"/>
            </a:pPr>
            <a:endParaRPr lang="en-IN" dirty="0"/>
          </a:p>
        </p:txBody>
      </p:sp>
      <p:sp>
        <p:nvSpPr>
          <p:cNvPr id="5" name="Rectangle 4">
            <a:extLst>
              <a:ext uri="{FF2B5EF4-FFF2-40B4-BE49-F238E27FC236}">
                <a16:creationId xmlns:a16="http://schemas.microsoft.com/office/drawing/2014/main" id="{AD19D1AD-EB19-F155-5798-176F5BD1A198}"/>
              </a:ext>
            </a:extLst>
          </p:cNvPr>
          <p:cNvSpPr/>
          <p:nvPr/>
        </p:nvSpPr>
        <p:spPr>
          <a:xfrm>
            <a:off x="1233714" y="4129314"/>
            <a:ext cx="4325257" cy="656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FF0000"/>
                </a:solidFill>
                <a:latin typeface="Kristen ITC" panose="03050502040202030202" pitchFamily="66" charset="0"/>
              </a:rPr>
              <a:t>The End</a:t>
            </a:r>
          </a:p>
        </p:txBody>
      </p:sp>
      <p:pic>
        <p:nvPicPr>
          <p:cNvPr id="6" name="Picture 5">
            <a:extLst>
              <a:ext uri="{FF2B5EF4-FFF2-40B4-BE49-F238E27FC236}">
                <a16:creationId xmlns:a16="http://schemas.microsoft.com/office/drawing/2014/main" id="{E26C3CBC-8A20-0FBF-669E-0B8A31446E9F}"/>
              </a:ext>
            </a:extLst>
          </p:cNvPr>
          <p:cNvPicPr>
            <a:picLocks noChangeAspect="1"/>
          </p:cNvPicPr>
          <p:nvPr/>
        </p:nvPicPr>
        <p:blipFill>
          <a:blip r:embed="rId6"/>
          <a:stretch>
            <a:fillRect/>
          </a:stretch>
        </p:blipFill>
        <p:spPr>
          <a:xfrm>
            <a:off x="6091465" y="3225397"/>
            <a:ext cx="1818821" cy="1600308"/>
          </a:xfrm>
          <a:prstGeom prst="rect">
            <a:avLst/>
          </a:prstGeom>
        </p:spPr>
      </p:pic>
    </p:spTree>
    <p:extLst>
      <p:ext uri="{BB962C8B-B14F-4D97-AF65-F5344CB8AC3E}">
        <p14:creationId xmlns:p14="http://schemas.microsoft.com/office/powerpoint/2010/main" val="174910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3731980" y="672575"/>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0000"/>
                </a:solidFill>
                <a:latin typeface="Ravie" panose="04040805050809020602" pitchFamily="82" charset="0"/>
              </a:rPr>
              <a:t>Paradigms</a:t>
            </a:r>
            <a:r>
              <a:rPr lang="en-IN" dirty="0">
                <a:latin typeface="Ravie" panose="04040805050809020602" pitchFamily="82" charset="0"/>
              </a:rPr>
              <a:t> of </a:t>
            </a:r>
            <a:r>
              <a:rPr lang="en-IN" dirty="0">
                <a:solidFill>
                  <a:srgbClr val="7030A0"/>
                </a:solidFill>
                <a:latin typeface="Ravie" panose="04040805050809020602" pitchFamily="82" charset="0"/>
              </a:rPr>
              <a:t>Programming</a:t>
            </a:r>
            <a:endParaRPr dirty="0">
              <a:solidFill>
                <a:srgbClr val="7030A0"/>
              </a:solidFill>
              <a:latin typeface="Ravie" panose="04040805050809020602" pitchFamily="82" charset="0"/>
            </a:endParaRPr>
          </a:p>
        </p:txBody>
      </p:sp>
      <p:sp>
        <p:nvSpPr>
          <p:cNvPr id="343" name="Google Shape;343;p12"/>
          <p:cNvSpPr txBox="1"/>
          <p:nvPr/>
        </p:nvSpPr>
        <p:spPr>
          <a:xfrm>
            <a:off x="1732700" y="1744525"/>
            <a:ext cx="3191400" cy="2726400"/>
          </a:xfrm>
          <a:prstGeom prst="rect">
            <a:avLst/>
          </a:prstGeom>
          <a:noFill/>
          <a:ln>
            <a:noFill/>
          </a:ln>
          <a:effectLst>
            <a:outerShdw blurRad="50800" dist="38100" dir="10800000" algn="r"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IN" sz="2000" b="1" dirty="0">
                <a:solidFill>
                  <a:srgbClr val="C6DAEC"/>
                </a:solidFill>
                <a:latin typeface="Muli"/>
                <a:ea typeface="Muli"/>
                <a:cs typeface="Muli"/>
                <a:sym typeface="Muli"/>
              </a:rPr>
              <a:t>Paradigm??? What is that??</a:t>
            </a: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p:txBody>
      </p:sp>
      <p:sp>
        <p:nvSpPr>
          <p:cNvPr id="344" name="Google Shape;344;p12"/>
          <p:cNvSpPr txBox="1"/>
          <p:nvPr/>
        </p:nvSpPr>
        <p:spPr>
          <a:xfrm>
            <a:off x="5363671" y="1498578"/>
            <a:ext cx="33309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CCB94D45-D6FB-4B21-AF43-1C418E52A6A1}"/>
              </a:ext>
            </a:extLst>
          </p:cNvPr>
          <p:cNvSpPr txBox="1"/>
          <p:nvPr/>
        </p:nvSpPr>
        <p:spPr>
          <a:xfrm>
            <a:off x="1797803" y="2417736"/>
            <a:ext cx="2983424" cy="307777"/>
          </a:xfrm>
          <a:prstGeom prst="rect">
            <a:avLst/>
          </a:prstGeom>
          <a:noFill/>
        </p:spPr>
        <p:txBody>
          <a:bodyPr wrap="square" rtlCol="0">
            <a:spAutoFit/>
          </a:bodyPr>
          <a:lstStyle/>
          <a:p>
            <a:r>
              <a:rPr lang="en-IN" dirty="0">
                <a:solidFill>
                  <a:srgbClr val="FF0000"/>
                </a:solidFill>
                <a:latin typeface="Stencil" panose="040409050D0802020404" pitchFamily="82" charset="0"/>
              </a:rPr>
              <a:t>Way of Doing Something!!!</a:t>
            </a:r>
          </a:p>
        </p:txBody>
      </p:sp>
      <p:sp>
        <p:nvSpPr>
          <p:cNvPr id="3" name="TextBox 2">
            <a:extLst>
              <a:ext uri="{FF2B5EF4-FFF2-40B4-BE49-F238E27FC236}">
                <a16:creationId xmlns:a16="http://schemas.microsoft.com/office/drawing/2014/main" id="{4755A8F6-9901-F596-C14E-40147E949736}"/>
              </a:ext>
            </a:extLst>
          </p:cNvPr>
          <p:cNvSpPr txBox="1"/>
          <p:nvPr/>
        </p:nvSpPr>
        <p:spPr>
          <a:xfrm>
            <a:off x="317715" y="2898183"/>
            <a:ext cx="5038206" cy="738664"/>
          </a:xfrm>
          <a:prstGeom prst="rect">
            <a:avLst/>
          </a:prstGeom>
          <a:noFill/>
        </p:spPr>
        <p:txBody>
          <a:bodyPr wrap="square" rtlCol="0">
            <a:spAutoFit/>
          </a:bodyPr>
          <a:lstStyle/>
          <a:p>
            <a:r>
              <a:rPr lang="en-IN" dirty="0">
                <a:solidFill>
                  <a:srgbClr val="FFFF00"/>
                </a:solidFill>
              </a:rPr>
              <a:t>Paradigm is basically the process of doing any task. It is not a concrete thing like programming . However if we have two programming languages A and B……</a:t>
            </a:r>
          </a:p>
        </p:txBody>
      </p:sp>
      <p:cxnSp>
        <p:nvCxnSpPr>
          <p:cNvPr id="5" name="Straight Arrow Connector 4">
            <a:extLst>
              <a:ext uri="{FF2B5EF4-FFF2-40B4-BE49-F238E27FC236}">
                <a16:creationId xmlns:a16="http://schemas.microsoft.com/office/drawing/2014/main" id="{BD2D8814-6685-E316-6F94-049015C3D67B}"/>
              </a:ext>
            </a:extLst>
          </p:cNvPr>
          <p:cNvCxnSpPr/>
          <p:nvPr/>
        </p:nvCxnSpPr>
        <p:spPr>
          <a:xfrm>
            <a:off x="3509115" y="3479369"/>
            <a:ext cx="204702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F75F1E33-400E-4717-B93C-5F5678839F20}"/>
              </a:ext>
            </a:extLst>
          </p:cNvPr>
          <p:cNvSpPr txBox="1"/>
          <p:nvPr/>
        </p:nvSpPr>
        <p:spPr>
          <a:xfrm>
            <a:off x="5842861" y="2571750"/>
            <a:ext cx="928045" cy="830997"/>
          </a:xfrm>
          <a:prstGeom prst="rect">
            <a:avLst/>
          </a:prstGeom>
          <a:noFill/>
        </p:spPr>
        <p:txBody>
          <a:bodyPr wrap="square" rtlCol="0">
            <a:spAutoFit/>
          </a:bodyPr>
          <a:lstStyle/>
          <a:p>
            <a:r>
              <a:rPr lang="en-IN" sz="4800" dirty="0">
                <a:solidFill>
                  <a:srgbClr val="FF0000"/>
                </a:solidFill>
              </a:rPr>
              <a:t>A</a:t>
            </a:r>
          </a:p>
        </p:txBody>
      </p:sp>
      <p:sp>
        <p:nvSpPr>
          <p:cNvPr id="7" name="TextBox 6">
            <a:extLst>
              <a:ext uri="{FF2B5EF4-FFF2-40B4-BE49-F238E27FC236}">
                <a16:creationId xmlns:a16="http://schemas.microsoft.com/office/drawing/2014/main" id="{7EE5673C-DA9F-C93F-6FA8-610802B33CEA}"/>
              </a:ext>
            </a:extLst>
          </p:cNvPr>
          <p:cNvSpPr txBox="1"/>
          <p:nvPr/>
        </p:nvSpPr>
        <p:spPr>
          <a:xfrm>
            <a:off x="7025137" y="2571624"/>
            <a:ext cx="928045" cy="830997"/>
          </a:xfrm>
          <a:prstGeom prst="rect">
            <a:avLst/>
          </a:prstGeom>
          <a:noFill/>
        </p:spPr>
        <p:txBody>
          <a:bodyPr wrap="square" rtlCol="0">
            <a:spAutoFit/>
          </a:bodyPr>
          <a:lstStyle/>
          <a:p>
            <a:r>
              <a:rPr lang="en-IN" sz="4800" dirty="0">
                <a:solidFill>
                  <a:srgbClr val="00B050"/>
                </a:solidFill>
              </a:rPr>
              <a:t>B</a:t>
            </a:r>
          </a:p>
        </p:txBody>
      </p:sp>
      <p:sp>
        <p:nvSpPr>
          <p:cNvPr id="8" name="Speech Bubble: Rectangle with Corners Rounded 7">
            <a:extLst>
              <a:ext uri="{FF2B5EF4-FFF2-40B4-BE49-F238E27FC236}">
                <a16:creationId xmlns:a16="http://schemas.microsoft.com/office/drawing/2014/main" id="{F0605F57-DE9A-8941-69C6-28CF9A600DED}"/>
              </a:ext>
            </a:extLst>
          </p:cNvPr>
          <p:cNvSpPr/>
          <p:nvPr/>
        </p:nvSpPr>
        <p:spPr>
          <a:xfrm>
            <a:off x="6966488" y="1498578"/>
            <a:ext cx="1478619" cy="919960"/>
          </a:xfrm>
          <a:prstGeom prst="wedgeRoundRect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Makes it easier to perform Paradigm P</a:t>
            </a:r>
          </a:p>
        </p:txBody>
      </p:sp>
      <p:sp>
        <p:nvSpPr>
          <p:cNvPr id="9" name="TextBox 8">
            <a:extLst>
              <a:ext uri="{FF2B5EF4-FFF2-40B4-BE49-F238E27FC236}">
                <a16:creationId xmlns:a16="http://schemas.microsoft.com/office/drawing/2014/main" id="{19DAE141-746F-81BF-B757-618220C232D4}"/>
              </a:ext>
            </a:extLst>
          </p:cNvPr>
          <p:cNvSpPr txBox="1"/>
          <p:nvPr/>
        </p:nvSpPr>
        <p:spPr>
          <a:xfrm>
            <a:off x="7411300" y="2567304"/>
            <a:ext cx="741389" cy="830997"/>
          </a:xfrm>
          <a:prstGeom prst="rect">
            <a:avLst/>
          </a:prstGeom>
          <a:noFill/>
        </p:spPr>
        <p:txBody>
          <a:bodyPr wrap="square" rtlCol="0">
            <a:spAutoFit/>
          </a:bodyPr>
          <a:lstStyle/>
          <a:p>
            <a:r>
              <a:rPr lang="en-IN" sz="4800" dirty="0">
                <a:solidFill>
                  <a:srgbClr val="92D050"/>
                </a:solidFill>
              </a:rPr>
              <a:t>P</a:t>
            </a:r>
          </a:p>
        </p:txBody>
      </p:sp>
      <p:sp>
        <p:nvSpPr>
          <p:cNvPr id="11" name="Thought Bubble: Cloud 10">
            <a:extLst>
              <a:ext uri="{FF2B5EF4-FFF2-40B4-BE49-F238E27FC236}">
                <a16:creationId xmlns:a16="http://schemas.microsoft.com/office/drawing/2014/main" id="{619C015B-1EB6-14ED-0062-3C0C06F20D68}"/>
              </a:ext>
            </a:extLst>
          </p:cNvPr>
          <p:cNvSpPr/>
          <p:nvPr/>
        </p:nvSpPr>
        <p:spPr>
          <a:xfrm>
            <a:off x="7641747" y="2967925"/>
            <a:ext cx="1307055" cy="752448"/>
          </a:xfrm>
          <a:prstGeom prst="cloudCallout">
            <a:avLst>
              <a:gd name="adj1" fmla="val -39212"/>
              <a:gd name="adj2" fmla="val 9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0000"/>
                </a:solidFill>
                <a:latin typeface="Bahnschrift SemiLight Condensed" panose="020B0502040204020203" pitchFamily="34" charset="0"/>
              </a:rPr>
              <a:t>B is a P language.</a:t>
            </a:r>
          </a:p>
        </p:txBody>
      </p:sp>
      <p:pic>
        <p:nvPicPr>
          <p:cNvPr id="13" name="Graphic 12">
            <a:extLst>
              <a:ext uri="{FF2B5EF4-FFF2-40B4-BE49-F238E27FC236}">
                <a16:creationId xmlns:a16="http://schemas.microsoft.com/office/drawing/2014/main" id="{ADBEF169-16B1-2F48-6895-ACC8593F1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0050" y="3507185"/>
            <a:ext cx="1334111" cy="1609442"/>
          </a:xfrm>
          <a:prstGeom prst="rect">
            <a:avLst/>
          </a:prstGeom>
        </p:spPr>
      </p:pic>
      <p:sp>
        <p:nvSpPr>
          <p:cNvPr id="4" name="TextBox 3">
            <a:extLst>
              <a:ext uri="{FF2B5EF4-FFF2-40B4-BE49-F238E27FC236}">
                <a16:creationId xmlns:a16="http://schemas.microsoft.com/office/drawing/2014/main" id="{896ABCD6-6459-1EB1-70BB-554D1BEEC47D}"/>
              </a:ext>
            </a:extLst>
          </p:cNvPr>
          <p:cNvSpPr txBox="1"/>
          <p:nvPr/>
        </p:nvSpPr>
        <p:spPr>
          <a:xfrm>
            <a:off x="562257" y="4695986"/>
            <a:ext cx="6334489" cy="523220"/>
          </a:xfrm>
          <a:prstGeom prst="rect">
            <a:avLst/>
          </a:prstGeom>
          <a:noFill/>
        </p:spPr>
        <p:txBody>
          <a:bodyPr wrap="square" rtlCol="0">
            <a:spAutoFit/>
          </a:bodyPr>
          <a:lstStyle/>
          <a:p>
            <a:r>
              <a:rPr lang="en-IN" sz="2800" dirty="0">
                <a:solidFill>
                  <a:schemeClr val="accent6">
                    <a:lumMod val="75000"/>
                  </a:schemeClr>
                </a:solidFill>
                <a:latin typeface="Gabriola" panose="04040605051002020D02" pitchFamily="82" charset="0"/>
              </a:rPr>
              <a:t>Lets see the different types of paradigms now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4E85-2799-B547-15F8-B8D1594F869A}"/>
              </a:ext>
            </a:extLst>
          </p:cNvPr>
          <p:cNvSpPr>
            <a:spLocks noGrp="1"/>
          </p:cNvSpPr>
          <p:nvPr>
            <p:ph type="title"/>
          </p:nvPr>
        </p:nvSpPr>
        <p:spPr>
          <a:xfrm>
            <a:off x="2637222" y="163610"/>
            <a:ext cx="4944300" cy="645300"/>
          </a:xfrm>
          <a:ln>
            <a:solidFill>
              <a:srgbClr val="FFFF00"/>
            </a:solidFill>
          </a:ln>
        </p:spPr>
        <p:style>
          <a:lnRef idx="2">
            <a:schemeClr val="dk1"/>
          </a:lnRef>
          <a:fillRef idx="1">
            <a:schemeClr val="lt1"/>
          </a:fillRef>
          <a:effectRef idx="0">
            <a:schemeClr val="dk1"/>
          </a:effectRef>
          <a:fontRef idx="minor">
            <a:schemeClr val="dk1"/>
          </a:fontRef>
        </p:style>
        <p:txBody>
          <a:bodyPr/>
          <a:lstStyle/>
          <a:p>
            <a:r>
              <a:rPr lang="en-IN" dirty="0"/>
              <a:t>   </a:t>
            </a:r>
            <a:r>
              <a:rPr lang="en-IN" b="1" dirty="0">
                <a:solidFill>
                  <a:srgbClr val="FF0000"/>
                </a:solidFill>
                <a:latin typeface="Bradley Hand ITC" panose="03070402050302030203" pitchFamily="66" charset="0"/>
              </a:rPr>
              <a:t>Types</a:t>
            </a:r>
            <a:r>
              <a:rPr lang="en-IN" b="1" dirty="0">
                <a:latin typeface="Bradley Hand ITC" panose="03070402050302030203" pitchFamily="66" charset="0"/>
              </a:rPr>
              <a:t> of </a:t>
            </a:r>
            <a:r>
              <a:rPr lang="en-IN" b="1" dirty="0">
                <a:solidFill>
                  <a:srgbClr val="7030A0"/>
                </a:solidFill>
                <a:latin typeface="Bradley Hand ITC" panose="03070402050302030203" pitchFamily="66" charset="0"/>
              </a:rPr>
              <a:t>Paradigms</a:t>
            </a:r>
          </a:p>
        </p:txBody>
      </p:sp>
      <p:sp>
        <p:nvSpPr>
          <p:cNvPr id="3" name="Text Placeholder 2">
            <a:extLst>
              <a:ext uri="{FF2B5EF4-FFF2-40B4-BE49-F238E27FC236}">
                <a16:creationId xmlns:a16="http://schemas.microsoft.com/office/drawing/2014/main" id="{936D7431-BC88-8FF8-FEBC-F3E2A11B17DF}"/>
              </a:ext>
            </a:extLst>
          </p:cNvPr>
          <p:cNvSpPr>
            <a:spLocks noGrp="1"/>
          </p:cNvSpPr>
          <p:nvPr>
            <p:ph type="body" idx="1"/>
          </p:nvPr>
        </p:nvSpPr>
        <p:spPr>
          <a:xfrm>
            <a:off x="1823435" y="1592832"/>
            <a:ext cx="2176800" cy="1925284"/>
          </a:xfrm>
        </p:spPr>
        <p:style>
          <a:lnRef idx="2">
            <a:schemeClr val="dk1"/>
          </a:lnRef>
          <a:fillRef idx="1">
            <a:schemeClr val="lt1"/>
          </a:fillRef>
          <a:effectRef idx="0">
            <a:schemeClr val="dk1"/>
          </a:effectRef>
          <a:fontRef idx="minor">
            <a:schemeClr val="dk1"/>
          </a:fontRef>
        </p:style>
        <p:txBody>
          <a:bodyPr/>
          <a:lstStyle/>
          <a:p>
            <a:r>
              <a:rPr lang="en-IN" sz="2400" b="1" i="1" u="sng" dirty="0">
                <a:solidFill>
                  <a:srgbClr val="FFC000"/>
                </a:solidFill>
                <a:latin typeface="Monotype Corsiva" panose="03010101010201010101" pitchFamily="66" charset="0"/>
              </a:rPr>
              <a:t>Procedural</a:t>
            </a:r>
          </a:p>
          <a:p>
            <a:pPr marL="139700" indent="0">
              <a:buNone/>
            </a:pPr>
            <a:r>
              <a:rPr lang="en-IN" sz="2800" dirty="0">
                <a:solidFill>
                  <a:srgbClr val="FF0000"/>
                </a:solidFill>
                <a:latin typeface="Monotype Corsiva" panose="03010101010201010101" pitchFamily="66" charset="0"/>
              </a:rPr>
              <a:t>All about giving orders!!!!</a:t>
            </a:r>
          </a:p>
          <a:p>
            <a:pPr marL="139700" indent="0">
              <a:buNone/>
            </a:pPr>
            <a:endParaRPr lang="en-IN" dirty="0"/>
          </a:p>
        </p:txBody>
      </p:sp>
      <p:sp>
        <p:nvSpPr>
          <p:cNvPr id="4" name="Text Placeholder 3">
            <a:extLst>
              <a:ext uri="{FF2B5EF4-FFF2-40B4-BE49-F238E27FC236}">
                <a16:creationId xmlns:a16="http://schemas.microsoft.com/office/drawing/2014/main" id="{4AB57274-D57D-6A6E-2E35-AB460F2860E7}"/>
              </a:ext>
            </a:extLst>
          </p:cNvPr>
          <p:cNvSpPr>
            <a:spLocks noGrp="1"/>
          </p:cNvSpPr>
          <p:nvPr>
            <p:ph type="body" idx="2"/>
          </p:nvPr>
        </p:nvSpPr>
        <p:spPr>
          <a:xfrm>
            <a:off x="4020972" y="1616001"/>
            <a:ext cx="2176800" cy="2080346"/>
          </a:xfrm>
          <a:ln w="28575">
            <a:solidFill>
              <a:schemeClr val="tx1"/>
            </a:solidFill>
          </a:ln>
        </p:spPr>
        <p:txBody>
          <a:bodyPr/>
          <a:lstStyle/>
          <a:p>
            <a:r>
              <a:rPr lang="en-IN" sz="2400" b="1" i="1" u="sng" dirty="0">
                <a:solidFill>
                  <a:srgbClr val="FFC000"/>
                </a:solidFill>
                <a:latin typeface="Monotype Corsiva" panose="03010101010201010101" pitchFamily="66" charset="0"/>
              </a:rPr>
              <a:t>Object Oriented</a:t>
            </a:r>
          </a:p>
          <a:p>
            <a:pPr marL="139700" indent="0">
              <a:buNone/>
            </a:pPr>
            <a:r>
              <a:rPr lang="en-IN" sz="2400" dirty="0">
                <a:solidFill>
                  <a:srgbClr val="FF0000"/>
                </a:solidFill>
                <a:latin typeface="Monotype Corsiva" panose="03010101010201010101" pitchFamily="66" charset="0"/>
              </a:rPr>
              <a:t>All about classes and their objects!!!</a:t>
            </a:r>
          </a:p>
          <a:p>
            <a:pPr marL="139700" indent="0">
              <a:buNone/>
            </a:pPr>
            <a:endParaRPr lang="en-IN" dirty="0"/>
          </a:p>
        </p:txBody>
      </p:sp>
      <p:sp>
        <p:nvSpPr>
          <p:cNvPr id="5" name="Text Placeholder 4">
            <a:extLst>
              <a:ext uri="{FF2B5EF4-FFF2-40B4-BE49-F238E27FC236}">
                <a16:creationId xmlns:a16="http://schemas.microsoft.com/office/drawing/2014/main" id="{D60E6E5D-29C8-B9FD-C5D3-8357A9C2136A}"/>
              </a:ext>
            </a:extLst>
          </p:cNvPr>
          <p:cNvSpPr>
            <a:spLocks noGrp="1"/>
          </p:cNvSpPr>
          <p:nvPr>
            <p:ph type="body" idx="3"/>
          </p:nvPr>
        </p:nvSpPr>
        <p:spPr>
          <a:xfrm>
            <a:off x="6322900" y="1616001"/>
            <a:ext cx="2176800" cy="1934670"/>
          </a:xfrm>
        </p:spPr>
        <p:style>
          <a:lnRef idx="2">
            <a:schemeClr val="dk1"/>
          </a:lnRef>
          <a:fillRef idx="1">
            <a:schemeClr val="lt1"/>
          </a:fillRef>
          <a:effectRef idx="0">
            <a:schemeClr val="dk1"/>
          </a:effectRef>
          <a:fontRef idx="minor">
            <a:schemeClr val="dk1"/>
          </a:fontRef>
        </p:style>
        <p:txBody>
          <a:bodyPr/>
          <a:lstStyle/>
          <a:p>
            <a:r>
              <a:rPr lang="en-IN" sz="2400" b="1" u="sng" dirty="0">
                <a:solidFill>
                  <a:srgbClr val="FFC000"/>
                </a:solidFill>
                <a:latin typeface="Monotype Corsiva" panose="03010101010201010101" pitchFamily="66" charset="0"/>
              </a:rPr>
              <a:t>Functional</a:t>
            </a:r>
          </a:p>
          <a:p>
            <a:pPr marL="139700" indent="0">
              <a:buNone/>
            </a:pPr>
            <a:r>
              <a:rPr lang="en-IN" sz="2400" dirty="0">
                <a:solidFill>
                  <a:srgbClr val="FF0000"/>
                </a:solidFill>
                <a:latin typeface="Monotype Corsiva" panose="03010101010201010101" pitchFamily="66" charset="0"/>
              </a:rPr>
              <a:t>Functions are captains of the ship here!!!</a:t>
            </a:r>
          </a:p>
        </p:txBody>
      </p:sp>
      <p:sp>
        <p:nvSpPr>
          <p:cNvPr id="6" name="Slide Number Placeholder 5">
            <a:extLst>
              <a:ext uri="{FF2B5EF4-FFF2-40B4-BE49-F238E27FC236}">
                <a16:creationId xmlns:a16="http://schemas.microsoft.com/office/drawing/2014/main" id="{952DB19F-D76D-8CB0-3BEC-71CD1B4E18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9" name="Arrow: Down 8">
            <a:extLst>
              <a:ext uri="{FF2B5EF4-FFF2-40B4-BE49-F238E27FC236}">
                <a16:creationId xmlns:a16="http://schemas.microsoft.com/office/drawing/2014/main" id="{2D6DDD15-C1D5-0A01-035A-44EFF4AD9B26}"/>
              </a:ext>
            </a:extLst>
          </p:cNvPr>
          <p:cNvSpPr/>
          <p:nvPr/>
        </p:nvSpPr>
        <p:spPr>
          <a:xfrm flipH="1">
            <a:off x="4855589" y="832080"/>
            <a:ext cx="45719" cy="760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460D70FF-C3E9-5C40-A521-B1FAC1A4B3CC}"/>
              </a:ext>
            </a:extLst>
          </p:cNvPr>
          <p:cNvCxnSpPr>
            <a:cxnSpLocks/>
          </p:cNvCxnSpPr>
          <p:nvPr/>
        </p:nvCxnSpPr>
        <p:spPr>
          <a:xfrm>
            <a:off x="5827363" y="832079"/>
            <a:ext cx="922149" cy="760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BC4C3090-055D-4144-A20F-8645679922D9}"/>
              </a:ext>
            </a:extLst>
          </p:cNvPr>
          <p:cNvCxnSpPr>
            <a:cxnSpLocks/>
          </p:cNvCxnSpPr>
          <p:nvPr/>
        </p:nvCxnSpPr>
        <p:spPr>
          <a:xfrm flipH="1">
            <a:off x="3316638" y="808910"/>
            <a:ext cx="628566" cy="7176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2" name="Picture 21">
            <a:extLst>
              <a:ext uri="{FF2B5EF4-FFF2-40B4-BE49-F238E27FC236}">
                <a16:creationId xmlns:a16="http://schemas.microsoft.com/office/drawing/2014/main" id="{8D84ED39-8846-2C02-1371-1805F4750503}"/>
              </a:ext>
            </a:extLst>
          </p:cNvPr>
          <p:cNvPicPr>
            <a:picLocks noChangeAspect="1"/>
          </p:cNvPicPr>
          <p:nvPr/>
        </p:nvPicPr>
        <p:blipFill rotWithShape="1">
          <a:blip r:embed="rId2"/>
          <a:srcRect l="32834" t="3112" b="-1"/>
          <a:stretch/>
        </p:blipFill>
        <p:spPr>
          <a:xfrm>
            <a:off x="3996329" y="3719516"/>
            <a:ext cx="2155990" cy="1375070"/>
          </a:xfrm>
          <a:prstGeom prst="rect">
            <a:avLst/>
          </a:prstGeom>
        </p:spPr>
      </p:pic>
      <p:sp>
        <p:nvSpPr>
          <p:cNvPr id="23" name="Arrow: Right 22">
            <a:extLst>
              <a:ext uri="{FF2B5EF4-FFF2-40B4-BE49-F238E27FC236}">
                <a16:creationId xmlns:a16="http://schemas.microsoft.com/office/drawing/2014/main" id="{49411F7B-5F68-EB4B-9179-C2528A0FEB12}"/>
              </a:ext>
            </a:extLst>
          </p:cNvPr>
          <p:cNvSpPr/>
          <p:nvPr/>
        </p:nvSpPr>
        <p:spPr>
          <a:xfrm>
            <a:off x="562257" y="4122549"/>
            <a:ext cx="3296821" cy="857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1303AEA-294C-EECE-8FA1-676C520B064E}"/>
              </a:ext>
            </a:extLst>
          </p:cNvPr>
          <p:cNvSpPr txBox="1"/>
          <p:nvPr/>
        </p:nvSpPr>
        <p:spPr>
          <a:xfrm>
            <a:off x="750550" y="4334590"/>
            <a:ext cx="3177153" cy="523220"/>
          </a:xfrm>
          <a:prstGeom prst="rect">
            <a:avLst/>
          </a:prstGeom>
          <a:noFill/>
        </p:spPr>
        <p:txBody>
          <a:bodyPr wrap="square" rtlCol="0">
            <a:spAutoFit/>
          </a:bodyPr>
          <a:lstStyle/>
          <a:p>
            <a:r>
              <a:rPr lang="en-IN" dirty="0"/>
              <a:t>Functional programming is cool it seems r8??</a:t>
            </a:r>
          </a:p>
        </p:txBody>
      </p:sp>
      <p:sp>
        <p:nvSpPr>
          <p:cNvPr id="25" name="TextBox 24">
            <a:extLst>
              <a:ext uri="{FF2B5EF4-FFF2-40B4-BE49-F238E27FC236}">
                <a16:creationId xmlns:a16="http://schemas.microsoft.com/office/drawing/2014/main" id="{BEA550F7-821F-3977-7257-FDD130F86E8F}"/>
              </a:ext>
            </a:extLst>
          </p:cNvPr>
          <p:cNvSpPr txBox="1"/>
          <p:nvPr/>
        </p:nvSpPr>
        <p:spPr>
          <a:xfrm>
            <a:off x="6493790" y="3797085"/>
            <a:ext cx="2510725" cy="830997"/>
          </a:xfrm>
          <a:prstGeom prst="rect">
            <a:avLst/>
          </a:prstGeom>
          <a:noFill/>
        </p:spPr>
        <p:txBody>
          <a:bodyPr wrap="square" rtlCol="0">
            <a:spAutoFit/>
          </a:bodyPr>
          <a:lstStyle/>
          <a:p>
            <a:r>
              <a:rPr lang="en-IN" sz="2400" dirty="0">
                <a:solidFill>
                  <a:srgbClr val="FF0000"/>
                </a:solidFill>
                <a:latin typeface="Bahnschrift Condensed" panose="020B0502040204020203" pitchFamily="34" charset="0"/>
              </a:rPr>
              <a:t>Lets find out more about them</a:t>
            </a:r>
          </a:p>
        </p:txBody>
      </p:sp>
    </p:spTree>
    <p:extLst>
      <p:ext uri="{BB962C8B-B14F-4D97-AF65-F5344CB8AC3E}">
        <p14:creationId xmlns:p14="http://schemas.microsoft.com/office/powerpoint/2010/main" val="182491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CA9042-E50E-0D15-748A-66B5554DD0C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BDD79C4A-EFBD-7181-3D00-5AA29AADC350}"/>
              </a:ext>
            </a:extLst>
          </p:cNvPr>
          <p:cNvSpPr txBox="1"/>
          <p:nvPr/>
        </p:nvSpPr>
        <p:spPr>
          <a:xfrm>
            <a:off x="2200759" y="240224"/>
            <a:ext cx="5672380"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sz="3200" dirty="0">
                <a:solidFill>
                  <a:srgbClr val="92D050"/>
                </a:solidFill>
              </a:rPr>
              <a:t>   </a:t>
            </a:r>
            <a:r>
              <a:rPr lang="en-IN" sz="3200" dirty="0">
                <a:solidFill>
                  <a:srgbClr val="92D050"/>
                </a:solidFill>
                <a:latin typeface="Bauhaus 93" panose="04030905020B02020C02" pitchFamily="82" charset="0"/>
              </a:rPr>
              <a:t>Procedural Programming</a:t>
            </a:r>
          </a:p>
        </p:txBody>
      </p:sp>
      <p:sp>
        <p:nvSpPr>
          <p:cNvPr id="6" name="TextBox 5">
            <a:extLst>
              <a:ext uri="{FF2B5EF4-FFF2-40B4-BE49-F238E27FC236}">
                <a16:creationId xmlns:a16="http://schemas.microsoft.com/office/drawing/2014/main" id="{67F8FE1F-A1FC-5D33-A29F-FB106802DA14}"/>
              </a:ext>
            </a:extLst>
          </p:cNvPr>
          <p:cNvSpPr txBox="1"/>
          <p:nvPr/>
        </p:nvSpPr>
        <p:spPr>
          <a:xfrm>
            <a:off x="2440983" y="929899"/>
            <a:ext cx="6067587" cy="1323439"/>
          </a:xfrm>
          <a:prstGeom prst="rect">
            <a:avLst/>
          </a:prstGeom>
          <a:noFill/>
        </p:spPr>
        <p:txBody>
          <a:bodyPr wrap="square" rtlCol="0">
            <a:spAutoFit/>
          </a:bodyPr>
          <a:lstStyle/>
          <a:p>
            <a:r>
              <a:rPr lang="en-IN" sz="2000" dirty="0">
                <a:solidFill>
                  <a:srgbClr val="FF0000"/>
                </a:solidFill>
                <a:latin typeface="Comic Sans MS" panose="030F0702030302020204" pitchFamily="66" charset="0"/>
              </a:rPr>
              <a:t>Here computation takes place by commands. Commands in every line decide the results. To understand better have a peek at the flow-chart below!!!</a:t>
            </a:r>
          </a:p>
        </p:txBody>
      </p:sp>
      <p:pic>
        <p:nvPicPr>
          <p:cNvPr id="9" name="Picture 8">
            <a:extLst>
              <a:ext uri="{FF2B5EF4-FFF2-40B4-BE49-F238E27FC236}">
                <a16:creationId xmlns:a16="http://schemas.microsoft.com/office/drawing/2014/main" id="{18C7132D-A54C-A177-F853-AACC587FD603}"/>
              </a:ext>
            </a:extLst>
          </p:cNvPr>
          <p:cNvPicPr>
            <a:picLocks noChangeAspect="1"/>
          </p:cNvPicPr>
          <p:nvPr/>
        </p:nvPicPr>
        <p:blipFill>
          <a:blip r:embed="rId2"/>
          <a:stretch>
            <a:fillRect/>
          </a:stretch>
        </p:blipFill>
        <p:spPr>
          <a:xfrm>
            <a:off x="1247614" y="2488608"/>
            <a:ext cx="2176382" cy="2654892"/>
          </a:xfrm>
          <a:prstGeom prst="rect">
            <a:avLst/>
          </a:prstGeom>
        </p:spPr>
      </p:pic>
      <p:pic>
        <p:nvPicPr>
          <p:cNvPr id="11" name="Picture 10">
            <a:extLst>
              <a:ext uri="{FF2B5EF4-FFF2-40B4-BE49-F238E27FC236}">
                <a16:creationId xmlns:a16="http://schemas.microsoft.com/office/drawing/2014/main" id="{08CEA1DB-A13B-5EAE-D864-4B8399A84B4A}"/>
              </a:ext>
            </a:extLst>
          </p:cNvPr>
          <p:cNvPicPr>
            <a:picLocks noChangeAspect="1"/>
          </p:cNvPicPr>
          <p:nvPr/>
        </p:nvPicPr>
        <p:blipFill>
          <a:blip r:embed="rId3"/>
          <a:stretch>
            <a:fillRect/>
          </a:stretch>
        </p:blipFill>
        <p:spPr>
          <a:xfrm>
            <a:off x="5543227" y="2773851"/>
            <a:ext cx="1219200" cy="2369574"/>
          </a:xfrm>
          <a:prstGeom prst="rect">
            <a:avLst/>
          </a:prstGeom>
        </p:spPr>
      </p:pic>
      <p:sp>
        <p:nvSpPr>
          <p:cNvPr id="12" name="Thought Bubble: Cloud 11">
            <a:extLst>
              <a:ext uri="{FF2B5EF4-FFF2-40B4-BE49-F238E27FC236}">
                <a16:creationId xmlns:a16="http://schemas.microsoft.com/office/drawing/2014/main" id="{761A9F94-01AE-EECF-D5CD-2E52604C0571}"/>
              </a:ext>
            </a:extLst>
          </p:cNvPr>
          <p:cNvSpPr/>
          <p:nvPr/>
        </p:nvSpPr>
        <p:spPr>
          <a:xfrm>
            <a:off x="6762427" y="2122767"/>
            <a:ext cx="1312190" cy="814161"/>
          </a:xfrm>
          <a:prstGeom prst="cloudCallout">
            <a:avLst>
              <a:gd name="adj1" fmla="val -72528"/>
              <a:gd name="adj2" fmla="val 9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latin typeface="Monotype Corsiva" panose="03010101010201010101" pitchFamily="66" charset="0"/>
              </a:rPr>
              <a:t>Seems pretty strict!!</a:t>
            </a:r>
          </a:p>
        </p:txBody>
      </p:sp>
    </p:spTree>
    <p:extLst>
      <p:ext uri="{BB962C8B-B14F-4D97-AF65-F5344CB8AC3E}">
        <p14:creationId xmlns:p14="http://schemas.microsoft.com/office/powerpoint/2010/main" val="75229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2B9F6-80A4-74A5-C50E-F0334AABA62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CB0CE095-9CA6-1581-9080-F90E44F323F5}"/>
              </a:ext>
            </a:extLst>
          </p:cNvPr>
          <p:cNvSpPr txBox="1"/>
          <p:nvPr/>
        </p:nvSpPr>
        <p:spPr>
          <a:xfrm>
            <a:off x="2712204" y="162732"/>
            <a:ext cx="530816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sz="2400" dirty="0">
                <a:solidFill>
                  <a:srgbClr val="92D050"/>
                </a:solidFill>
              </a:rPr>
              <a:t>  </a:t>
            </a:r>
            <a:r>
              <a:rPr lang="en-IN" sz="2400" dirty="0">
                <a:solidFill>
                  <a:srgbClr val="92D050"/>
                </a:solidFill>
                <a:latin typeface="Bauhaus 93" panose="04030905020B02020C02" pitchFamily="82" charset="0"/>
              </a:rPr>
              <a:t>Object Oriented Programming</a:t>
            </a:r>
          </a:p>
        </p:txBody>
      </p:sp>
      <p:sp>
        <p:nvSpPr>
          <p:cNvPr id="6" name="TextBox 5">
            <a:extLst>
              <a:ext uri="{FF2B5EF4-FFF2-40B4-BE49-F238E27FC236}">
                <a16:creationId xmlns:a16="http://schemas.microsoft.com/office/drawing/2014/main" id="{253D07A7-D1BB-84BF-AD72-5A300A9585A5}"/>
              </a:ext>
            </a:extLst>
          </p:cNvPr>
          <p:cNvSpPr txBox="1"/>
          <p:nvPr/>
        </p:nvSpPr>
        <p:spPr>
          <a:xfrm>
            <a:off x="1565329" y="991892"/>
            <a:ext cx="6989735" cy="1569660"/>
          </a:xfrm>
          <a:prstGeom prst="rect">
            <a:avLst/>
          </a:prstGeom>
          <a:noFill/>
        </p:spPr>
        <p:txBody>
          <a:bodyPr wrap="square" rtlCol="0">
            <a:spAutoFit/>
          </a:bodyPr>
          <a:lstStyle/>
          <a:p>
            <a:r>
              <a:rPr lang="en-US" sz="1600" b="0" i="0" dirty="0">
                <a:solidFill>
                  <a:srgbClr val="FF0000"/>
                </a:solidFill>
                <a:effectLst/>
                <a:latin typeface="Comic Sans MS" panose="030F0702030302020204" pitchFamily="66" charset="0"/>
                <a:cs typeface="Assistant" panose="020B0604020202020204" pitchFamily="2" charset="-79"/>
              </a:rPr>
              <a:t>OOP is based on the sending of </a:t>
            </a:r>
            <a:r>
              <a:rPr lang="en-US" sz="1600" b="1" i="0" dirty="0">
                <a:solidFill>
                  <a:srgbClr val="FF0000"/>
                </a:solidFill>
                <a:effectLst/>
                <a:latin typeface="Comic Sans MS" panose="030F0702030302020204" pitchFamily="66" charset="0"/>
                <a:cs typeface="Assistant" panose="020B0604020202020204" pitchFamily="2" charset="-79"/>
              </a:rPr>
              <a:t>messages</a:t>
            </a:r>
            <a:r>
              <a:rPr lang="en-US" sz="1600" b="0" i="0" dirty="0">
                <a:solidFill>
                  <a:srgbClr val="FF0000"/>
                </a:solidFill>
                <a:effectLst/>
                <a:latin typeface="Comic Sans MS" panose="030F0702030302020204" pitchFamily="66" charset="0"/>
                <a:cs typeface="Assistant" panose="020B0604020202020204" pitchFamily="2" charset="-79"/>
              </a:rPr>
              <a:t> to objects. Objects respond to messages by performing operations, generally called </a:t>
            </a:r>
            <a:r>
              <a:rPr lang="en-US" sz="1600" b="1" i="0" dirty="0">
                <a:solidFill>
                  <a:srgbClr val="FF0000"/>
                </a:solidFill>
                <a:effectLst/>
                <a:latin typeface="Comic Sans MS" panose="030F0702030302020204" pitchFamily="66" charset="0"/>
                <a:cs typeface="Assistant" panose="020B0604020202020204" pitchFamily="2" charset="-79"/>
              </a:rPr>
              <a:t>methods</a:t>
            </a:r>
            <a:r>
              <a:rPr lang="en-US" sz="1600" b="0" i="0" dirty="0">
                <a:solidFill>
                  <a:srgbClr val="FF0000"/>
                </a:solidFill>
                <a:effectLst/>
                <a:latin typeface="Comic Sans MS" panose="030F0702030302020204" pitchFamily="66" charset="0"/>
                <a:cs typeface="Assistant" panose="020B0604020202020204" pitchFamily="2" charset="-79"/>
              </a:rPr>
              <a:t>. Messages can have arguments. A society of objects, each with their own local memory and own set of operations has a different feel than the monolithic processor and single shared memory feel of non object oriented languages.</a:t>
            </a:r>
            <a:endParaRPr lang="en-IN" sz="1600" dirty="0">
              <a:solidFill>
                <a:srgbClr val="FF0000"/>
              </a:solidFill>
              <a:latin typeface="Comic Sans MS" panose="030F0702030302020204" pitchFamily="66" charset="0"/>
            </a:endParaRPr>
          </a:p>
        </p:txBody>
      </p:sp>
      <p:pic>
        <p:nvPicPr>
          <p:cNvPr id="8" name="Picture 7">
            <a:extLst>
              <a:ext uri="{FF2B5EF4-FFF2-40B4-BE49-F238E27FC236}">
                <a16:creationId xmlns:a16="http://schemas.microsoft.com/office/drawing/2014/main" id="{F0DDF89C-2491-DC01-913F-1E99ED72CE3D}"/>
              </a:ext>
            </a:extLst>
          </p:cNvPr>
          <p:cNvPicPr>
            <a:picLocks noChangeAspect="1"/>
          </p:cNvPicPr>
          <p:nvPr/>
        </p:nvPicPr>
        <p:blipFill>
          <a:blip r:embed="rId2"/>
          <a:stretch>
            <a:fillRect/>
          </a:stretch>
        </p:blipFill>
        <p:spPr>
          <a:xfrm>
            <a:off x="562257" y="2781946"/>
            <a:ext cx="2754380" cy="2115518"/>
          </a:xfrm>
          <a:prstGeom prst="rect">
            <a:avLst/>
          </a:prstGeom>
        </p:spPr>
      </p:pic>
      <p:pic>
        <p:nvPicPr>
          <p:cNvPr id="12" name="Picture 11">
            <a:extLst>
              <a:ext uri="{FF2B5EF4-FFF2-40B4-BE49-F238E27FC236}">
                <a16:creationId xmlns:a16="http://schemas.microsoft.com/office/drawing/2014/main" id="{DAE55463-7688-1B42-FD36-76658D1E58AD}"/>
              </a:ext>
            </a:extLst>
          </p:cNvPr>
          <p:cNvPicPr>
            <a:picLocks noChangeAspect="1"/>
          </p:cNvPicPr>
          <p:nvPr/>
        </p:nvPicPr>
        <p:blipFill>
          <a:blip r:embed="rId3"/>
          <a:stretch>
            <a:fillRect/>
          </a:stretch>
        </p:blipFill>
        <p:spPr>
          <a:xfrm>
            <a:off x="4308529" y="2946158"/>
            <a:ext cx="993182" cy="2197342"/>
          </a:xfrm>
          <a:prstGeom prst="rect">
            <a:avLst/>
          </a:prstGeom>
        </p:spPr>
      </p:pic>
      <p:sp>
        <p:nvSpPr>
          <p:cNvPr id="14" name="Thought Bubble: Cloud 13">
            <a:extLst>
              <a:ext uri="{FF2B5EF4-FFF2-40B4-BE49-F238E27FC236}">
                <a16:creationId xmlns:a16="http://schemas.microsoft.com/office/drawing/2014/main" id="{2AE0E8D3-2B26-1834-055D-AD9766218BC6}"/>
              </a:ext>
            </a:extLst>
          </p:cNvPr>
          <p:cNvSpPr/>
          <p:nvPr/>
        </p:nvSpPr>
        <p:spPr>
          <a:xfrm>
            <a:off x="5571641" y="2278251"/>
            <a:ext cx="2100020" cy="1007390"/>
          </a:xfrm>
          <a:prstGeom prst="cloudCallout">
            <a:avLst>
              <a:gd name="adj1" fmla="val -70279"/>
              <a:gd name="adj2" fmla="val 36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latin typeface="Monotype Corsiva" panose="03010101010201010101" pitchFamily="66" charset="0"/>
              </a:rPr>
              <a:t>Everyone seems to mind their own business here</a:t>
            </a:r>
          </a:p>
        </p:txBody>
      </p:sp>
    </p:spTree>
    <p:extLst>
      <p:ext uri="{BB962C8B-B14F-4D97-AF65-F5344CB8AC3E}">
        <p14:creationId xmlns:p14="http://schemas.microsoft.com/office/powerpoint/2010/main" val="390866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9BFE4E-CC63-D956-9B27-0643E89E8FD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238C634F-0954-A7BB-8FCE-632DE2135B9E}"/>
              </a:ext>
            </a:extLst>
          </p:cNvPr>
          <p:cNvSpPr txBox="1"/>
          <p:nvPr/>
        </p:nvSpPr>
        <p:spPr>
          <a:xfrm>
            <a:off x="2224006" y="154983"/>
            <a:ext cx="6679770" cy="1569660"/>
          </a:xfrm>
          <a:prstGeom prst="rect">
            <a:avLst/>
          </a:prstGeom>
          <a:noFill/>
          <a:ln>
            <a:solidFill>
              <a:schemeClr val="accent6">
                <a:lumMod val="75000"/>
              </a:schemeClr>
            </a:solidFill>
          </a:ln>
        </p:spPr>
        <p:txBody>
          <a:bodyPr wrap="square" rtlCol="0">
            <a:spAutoFit/>
          </a:bodyPr>
          <a:lstStyle/>
          <a:p>
            <a:r>
              <a:rPr lang="en-IN" sz="3200" dirty="0">
                <a:solidFill>
                  <a:srgbClr val="FF0000"/>
                </a:solidFill>
                <a:latin typeface="Castellar" panose="020A0402060406010301" pitchFamily="18" charset="0"/>
              </a:rPr>
              <a:t>Functional Programming</a:t>
            </a:r>
            <a:r>
              <a:rPr lang="en-IN" sz="3200" dirty="0">
                <a:solidFill>
                  <a:srgbClr val="00B050"/>
                </a:solidFill>
              </a:rPr>
              <a:t>-</a:t>
            </a:r>
            <a:r>
              <a:rPr lang="en-IN" sz="3200" dirty="0"/>
              <a:t> </a:t>
            </a:r>
            <a:r>
              <a:rPr lang="en-IN" sz="3200" dirty="0">
                <a:solidFill>
                  <a:srgbClr val="99FF99"/>
                </a:solidFill>
                <a:latin typeface="Mistral" panose="03090702030407020403" pitchFamily="66" charset="0"/>
              </a:rPr>
              <a:t>The limelight of our discussion</a:t>
            </a:r>
          </a:p>
        </p:txBody>
      </p:sp>
      <p:sp>
        <p:nvSpPr>
          <p:cNvPr id="6" name="TextBox 5">
            <a:extLst>
              <a:ext uri="{FF2B5EF4-FFF2-40B4-BE49-F238E27FC236}">
                <a16:creationId xmlns:a16="http://schemas.microsoft.com/office/drawing/2014/main" id="{BEE20CED-BA4E-B1CC-B12B-2DEC6B69FCC3}"/>
              </a:ext>
            </a:extLst>
          </p:cNvPr>
          <p:cNvSpPr txBox="1"/>
          <p:nvPr/>
        </p:nvSpPr>
        <p:spPr>
          <a:xfrm>
            <a:off x="139485" y="2076773"/>
            <a:ext cx="5532895" cy="1169551"/>
          </a:xfrm>
          <a:prstGeom prst="rect">
            <a:avLst/>
          </a:prstGeom>
          <a:noFill/>
        </p:spPr>
        <p:txBody>
          <a:bodyPr wrap="square" rtlCol="0">
            <a:spAutoFit/>
          </a:bodyPr>
          <a:lstStyle/>
          <a:p>
            <a:r>
              <a:rPr lang="en-US" b="1" dirty="0">
                <a:solidFill>
                  <a:schemeClr val="accent1">
                    <a:lumMod val="40000"/>
                    <a:lumOff val="6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In simple terms functional programming is a paradigm which uses functions to the best of their effect to create clean and maintainable programs . </a:t>
            </a:r>
            <a:r>
              <a:rPr lang="en-US" b="1" dirty="0">
                <a:solidFill>
                  <a:srgbClr val="FF0000"/>
                </a:solidFill>
                <a:latin typeface="Felix Titling" panose="04060505060202020A04" pitchFamily="82" charset="0"/>
                <a:cs typeface="Aparajita" panose="02020603050405020304" pitchFamily="18" charset="0"/>
              </a:rPr>
              <a:t>To understand this  first let us define our </a:t>
            </a:r>
            <a:r>
              <a:rPr lang="en-US" u="sng" dirty="0">
                <a:solidFill>
                  <a:srgbClr val="7030A0"/>
                </a:solidFill>
                <a:latin typeface="Felix Titling" panose="04060505060202020A04" pitchFamily="82" charset="0"/>
                <a:cs typeface="Aparajita" panose="02020603050405020304" pitchFamily="18" charset="0"/>
              </a:rPr>
              <a:t>hero-Functions!!</a:t>
            </a:r>
            <a:endParaRPr lang="en-IN" u="sng" dirty="0">
              <a:solidFill>
                <a:srgbClr val="7030A0"/>
              </a:solidFill>
              <a:latin typeface="Felix Titling" panose="04060505060202020A04" pitchFamily="82" charset="0"/>
              <a:cs typeface="Aparajita" panose="02020603050405020304" pitchFamily="18" charset="0"/>
            </a:endParaRPr>
          </a:p>
        </p:txBody>
      </p:sp>
      <p:sp>
        <p:nvSpPr>
          <p:cNvPr id="9" name="Oval 8">
            <a:extLst>
              <a:ext uri="{FF2B5EF4-FFF2-40B4-BE49-F238E27FC236}">
                <a16:creationId xmlns:a16="http://schemas.microsoft.com/office/drawing/2014/main" id="{C3A20E96-A1FC-2D63-F3D4-23434388FB06}"/>
              </a:ext>
            </a:extLst>
          </p:cNvPr>
          <p:cNvSpPr/>
          <p:nvPr/>
        </p:nvSpPr>
        <p:spPr>
          <a:xfrm>
            <a:off x="495946" y="3418857"/>
            <a:ext cx="5532895" cy="156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err="1">
                <a:solidFill>
                  <a:srgbClr val="FF0000"/>
                </a:solidFill>
                <a:latin typeface="Algerian" panose="04020705040A02060702" pitchFamily="82" charset="0"/>
              </a:rPr>
              <a:t>Functions</a:t>
            </a:r>
            <a:r>
              <a:rPr lang="en-US" sz="1800" dirty="0" err="1"/>
              <a:t>:</a:t>
            </a:r>
            <a:r>
              <a:rPr lang="en-US" b="1" i="0" dirty="0" err="1">
                <a:solidFill>
                  <a:srgbClr val="7030A0"/>
                </a:solidFill>
                <a:effectLst/>
                <a:latin typeface="Kristen ITC" panose="03050502040202030202" pitchFamily="66" charset="0"/>
              </a:rPr>
              <a:t>a</a:t>
            </a:r>
            <a:r>
              <a:rPr lang="en-US" b="1" i="0" dirty="0">
                <a:solidFill>
                  <a:srgbClr val="7030A0"/>
                </a:solidFill>
                <a:effectLst/>
                <a:latin typeface="Kristen ITC" panose="03050502040202030202" pitchFamily="66" charset="0"/>
              </a:rPr>
              <a:t> block of organized code that is used to perform a single task</a:t>
            </a:r>
            <a:r>
              <a:rPr lang="en-US" b="0" i="0" dirty="0">
                <a:solidFill>
                  <a:srgbClr val="7030A0"/>
                </a:solidFill>
                <a:effectLst/>
                <a:latin typeface="Kristen ITC" panose="03050502040202030202" pitchFamily="66" charset="0"/>
              </a:rPr>
              <a:t>.</a:t>
            </a:r>
          </a:p>
          <a:p>
            <a:pPr algn="ctr"/>
            <a:r>
              <a:rPr lang="en-IN" dirty="0">
                <a:solidFill>
                  <a:srgbClr val="7030A0"/>
                </a:solidFill>
                <a:latin typeface="Kristen ITC" panose="03050502040202030202" pitchFamily="66" charset="0"/>
              </a:rPr>
              <a:t>They can also be defined as subprograms which can be used again and again in a program.</a:t>
            </a:r>
          </a:p>
        </p:txBody>
      </p:sp>
      <p:pic>
        <p:nvPicPr>
          <p:cNvPr id="11" name="Picture 10">
            <a:extLst>
              <a:ext uri="{FF2B5EF4-FFF2-40B4-BE49-F238E27FC236}">
                <a16:creationId xmlns:a16="http://schemas.microsoft.com/office/drawing/2014/main" id="{3E237301-7164-1B3B-1F15-3FD324C7504A}"/>
              </a:ext>
            </a:extLst>
          </p:cNvPr>
          <p:cNvPicPr>
            <a:picLocks noChangeAspect="1"/>
          </p:cNvPicPr>
          <p:nvPr/>
        </p:nvPicPr>
        <p:blipFill rotWithShape="1">
          <a:blip r:embed="rId2"/>
          <a:srcRect l="3804" t="19436" r="10616" b="4481"/>
          <a:stretch/>
        </p:blipFill>
        <p:spPr>
          <a:xfrm>
            <a:off x="6323309" y="1813301"/>
            <a:ext cx="1673816" cy="2177512"/>
          </a:xfrm>
          <a:prstGeom prst="rect">
            <a:avLst/>
          </a:prstGeom>
        </p:spPr>
      </p:pic>
      <p:sp>
        <p:nvSpPr>
          <p:cNvPr id="13" name="TextBox 12">
            <a:extLst>
              <a:ext uri="{FF2B5EF4-FFF2-40B4-BE49-F238E27FC236}">
                <a16:creationId xmlns:a16="http://schemas.microsoft.com/office/drawing/2014/main" id="{11C8EBD2-9F15-B355-266B-D41F6110B0C4}"/>
              </a:ext>
            </a:extLst>
          </p:cNvPr>
          <p:cNvSpPr txBox="1"/>
          <p:nvPr/>
        </p:nvSpPr>
        <p:spPr>
          <a:xfrm>
            <a:off x="6858000" y="2717391"/>
            <a:ext cx="720671" cy="369332"/>
          </a:xfrm>
          <a:prstGeom prst="rect">
            <a:avLst/>
          </a:prstGeom>
          <a:noFill/>
          <a:ln>
            <a:solidFill>
              <a:schemeClr val="accent2">
                <a:lumMod val="75000"/>
              </a:schemeClr>
            </a:solidFill>
          </a:ln>
        </p:spPr>
        <p:txBody>
          <a:bodyPr wrap="square" rtlCol="0">
            <a:spAutoFit/>
          </a:bodyPr>
          <a:lstStyle/>
          <a:p>
            <a:r>
              <a:rPr lang="en-US" sz="900" b="1" dirty="0"/>
              <a:t>Chopping machine</a:t>
            </a:r>
            <a:endParaRPr lang="en-IN" sz="900" b="1" dirty="0"/>
          </a:p>
        </p:txBody>
      </p:sp>
      <p:cxnSp>
        <p:nvCxnSpPr>
          <p:cNvPr id="15" name="Straight Arrow Connector 14">
            <a:extLst>
              <a:ext uri="{FF2B5EF4-FFF2-40B4-BE49-F238E27FC236}">
                <a16:creationId xmlns:a16="http://schemas.microsoft.com/office/drawing/2014/main" id="{CB94A3FD-AB71-8F18-E6D6-E7BB8D09D139}"/>
              </a:ext>
            </a:extLst>
          </p:cNvPr>
          <p:cNvCxnSpPr>
            <a:cxnSpLocks/>
          </p:cNvCxnSpPr>
          <p:nvPr/>
        </p:nvCxnSpPr>
        <p:spPr>
          <a:xfrm flipV="1">
            <a:off x="7160217" y="3086723"/>
            <a:ext cx="0" cy="123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45D51B-37E4-EDF7-5266-A2632E1BAB5F}"/>
              </a:ext>
            </a:extLst>
          </p:cNvPr>
          <p:cNvSpPr txBox="1"/>
          <p:nvPr/>
        </p:nvSpPr>
        <p:spPr>
          <a:xfrm>
            <a:off x="6393052" y="4386020"/>
            <a:ext cx="1495585" cy="523220"/>
          </a:xfrm>
          <a:prstGeom prst="rect">
            <a:avLst/>
          </a:prstGeom>
          <a:noFill/>
        </p:spPr>
        <p:txBody>
          <a:bodyPr wrap="square" rtlCol="0">
            <a:spAutoFit/>
          </a:bodyPr>
          <a:lstStyle/>
          <a:p>
            <a:r>
              <a:rPr lang="en-US" dirty="0">
                <a:solidFill>
                  <a:schemeClr val="accent6">
                    <a:lumMod val="50000"/>
                  </a:schemeClr>
                </a:solidFill>
                <a:latin typeface="Felix Titling" panose="04060505060202020A04" pitchFamily="82" charset="0"/>
              </a:rPr>
              <a:t>Function to chop fruits</a:t>
            </a:r>
            <a:endParaRPr lang="en-IN" dirty="0">
              <a:solidFill>
                <a:schemeClr val="accent6">
                  <a:lumMod val="50000"/>
                </a:schemeClr>
              </a:solidFill>
              <a:latin typeface="Felix Titling" panose="04060505060202020A04" pitchFamily="82" charset="0"/>
            </a:endParaRPr>
          </a:p>
        </p:txBody>
      </p:sp>
    </p:spTree>
    <p:extLst>
      <p:ext uri="{BB962C8B-B14F-4D97-AF65-F5344CB8AC3E}">
        <p14:creationId xmlns:p14="http://schemas.microsoft.com/office/powerpoint/2010/main" val="331706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D31F-1EA3-4B07-D665-654E2C2E7CC2}"/>
              </a:ext>
            </a:extLst>
          </p:cNvPr>
          <p:cNvSpPr>
            <a:spLocks noGrp="1"/>
          </p:cNvSpPr>
          <p:nvPr>
            <p:ph type="title"/>
          </p:nvPr>
        </p:nvSpPr>
        <p:spPr>
          <a:xfrm>
            <a:off x="2616104" y="0"/>
            <a:ext cx="4944300" cy="645300"/>
          </a:xfrm>
        </p:spPr>
        <p:txBody>
          <a:bodyPr/>
          <a:lstStyle/>
          <a:p>
            <a:r>
              <a:rPr lang="en-US" sz="2800" dirty="0">
                <a:latin typeface="Monotype Corsiva" panose="03010101010201010101" pitchFamily="66" charset="0"/>
              </a:rPr>
              <a:t>Lets explore more about functions…</a:t>
            </a:r>
            <a:endParaRPr lang="en-IN" sz="2800" dirty="0">
              <a:latin typeface="Monotype Corsiva" panose="03010101010201010101" pitchFamily="66" charset="0"/>
            </a:endParaRPr>
          </a:p>
        </p:txBody>
      </p:sp>
      <p:sp>
        <p:nvSpPr>
          <p:cNvPr id="3" name="Text Placeholder 2">
            <a:extLst>
              <a:ext uri="{FF2B5EF4-FFF2-40B4-BE49-F238E27FC236}">
                <a16:creationId xmlns:a16="http://schemas.microsoft.com/office/drawing/2014/main" id="{D42BF54E-7492-EA24-7784-39D84AE4A186}"/>
              </a:ext>
            </a:extLst>
          </p:cNvPr>
          <p:cNvSpPr>
            <a:spLocks noGrp="1"/>
          </p:cNvSpPr>
          <p:nvPr>
            <p:ph type="body" idx="1"/>
          </p:nvPr>
        </p:nvSpPr>
        <p:spPr>
          <a:xfrm>
            <a:off x="1083070" y="1619699"/>
            <a:ext cx="3240956" cy="1684852"/>
          </a:xfrm>
          <a:ln w="57150"/>
        </p:spPr>
        <p:style>
          <a:lnRef idx="2">
            <a:schemeClr val="accent2"/>
          </a:lnRef>
          <a:fillRef idx="1">
            <a:schemeClr val="lt1"/>
          </a:fillRef>
          <a:effectRef idx="0">
            <a:schemeClr val="accent2"/>
          </a:effectRef>
          <a:fontRef idx="minor">
            <a:schemeClr val="dk1"/>
          </a:fontRef>
        </p:style>
        <p:txBody>
          <a:bodyPr/>
          <a:lstStyle/>
          <a:p>
            <a:r>
              <a:rPr lang="en-IN" b="1" u="sng" dirty="0">
                <a:solidFill>
                  <a:srgbClr val="FF0000"/>
                </a:solidFill>
              </a:rPr>
              <a:t>Pure Functions </a:t>
            </a:r>
          </a:p>
          <a:p>
            <a:pPr marL="139700" indent="0">
              <a:buNone/>
            </a:pPr>
            <a:r>
              <a:rPr lang="en-IN" dirty="0"/>
              <a:t>Here functions only work with the input given to them and return an output. They tend not to modify values or create actions which might lead to changes or “SIDE EFFECTS”</a:t>
            </a:r>
          </a:p>
        </p:txBody>
      </p:sp>
      <p:sp>
        <p:nvSpPr>
          <p:cNvPr id="4" name="Text Placeholder 3">
            <a:extLst>
              <a:ext uri="{FF2B5EF4-FFF2-40B4-BE49-F238E27FC236}">
                <a16:creationId xmlns:a16="http://schemas.microsoft.com/office/drawing/2014/main" id="{50E73E8A-DA15-6432-BC92-6D329728B7C2}"/>
              </a:ext>
            </a:extLst>
          </p:cNvPr>
          <p:cNvSpPr>
            <a:spLocks noGrp="1"/>
          </p:cNvSpPr>
          <p:nvPr>
            <p:ph type="body" idx="2"/>
          </p:nvPr>
        </p:nvSpPr>
        <p:spPr>
          <a:xfrm>
            <a:off x="4897467" y="1597283"/>
            <a:ext cx="2935579" cy="1684852"/>
          </a:xfrm>
          <a:ln w="57150">
            <a:solidFill>
              <a:srgbClr val="7030A0"/>
            </a:solidFill>
          </a:ln>
        </p:spPr>
        <p:txBody>
          <a:bodyPr/>
          <a:lstStyle/>
          <a:p>
            <a:r>
              <a:rPr lang="en-IN" b="1" u="sng" dirty="0">
                <a:solidFill>
                  <a:srgbClr val="FF0000"/>
                </a:solidFill>
              </a:rPr>
              <a:t>Impure Functions</a:t>
            </a:r>
          </a:p>
          <a:p>
            <a:pPr marL="139700" indent="0">
              <a:buNone/>
            </a:pPr>
            <a:r>
              <a:rPr lang="en-IN" dirty="0"/>
              <a:t>Here functions always have tendency to modify values of variables . They can cause side effects and be the reasons of bugs.</a:t>
            </a:r>
          </a:p>
        </p:txBody>
      </p:sp>
      <p:sp>
        <p:nvSpPr>
          <p:cNvPr id="5" name="Slide Number Placeholder 4">
            <a:extLst>
              <a:ext uri="{FF2B5EF4-FFF2-40B4-BE49-F238E27FC236}">
                <a16:creationId xmlns:a16="http://schemas.microsoft.com/office/drawing/2014/main" id="{8BABFB71-0389-3235-DE70-74BB4B02A5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81953402-8694-E117-1C7C-EF39B619EDEE}"/>
              </a:ext>
            </a:extLst>
          </p:cNvPr>
          <p:cNvSpPr txBox="1"/>
          <p:nvPr/>
        </p:nvSpPr>
        <p:spPr>
          <a:xfrm>
            <a:off x="2797445" y="567809"/>
            <a:ext cx="3835830" cy="461665"/>
          </a:xfrm>
          <a:prstGeom prst="rect">
            <a:avLst/>
          </a:prstGeom>
          <a:noFill/>
          <a:ln w="38100">
            <a:solidFill>
              <a:schemeClr val="accent6">
                <a:lumMod val="60000"/>
                <a:lumOff val="40000"/>
              </a:schemeClr>
            </a:solidFill>
          </a:ln>
        </p:spPr>
        <p:txBody>
          <a:bodyPr wrap="square" rtlCol="0">
            <a:spAutoFit/>
          </a:bodyPr>
          <a:lstStyle/>
          <a:p>
            <a:pPr algn="ctr"/>
            <a:r>
              <a:rPr lang="en-US" sz="2400" dirty="0">
                <a:solidFill>
                  <a:schemeClr val="accent4">
                    <a:lumMod val="75000"/>
                  </a:schemeClr>
                </a:solidFill>
                <a:latin typeface="Kristen ITC" panose="03050502040202030202" pitchFamily="66" charset="0"/>
              </a:rPr>
              <a:t>Types of Functions</a:t>
            </a:r>
            <a:endParaRPr lang="en-IN" sz="2400" dirty="0">
              <a:solidFill>
                <a:schemeClr val="accent4">
                  <a:lumMod val="75000"/>
                </a:schemeClr>
              </a:solidFill>
              <a:latin typeface="Kristen ITC" panose="03050502040202030202" pitchFamily="66" charset="0"/>
            </a:endParaRPr>
          </a:p>
        </p:txBody>
      </p:sp>
      <p:cxnSp>
        <p:nvCxnSpPr>
          <p:cNvPr id="8" name="Straight Arrow Connector 7">
            <a:extLst>
              <a:ext uri="{FF2B5EF4-FFF2-40B4-BE49-F238E27FC236}">
                <a16:creationId xmlns:a16="http://schemas.microsoft.com/office/drawing/2014/main" id="{B262F78A-2DF5-0898-7DF9-051EE944063B}"/>
              </a:ext>
            </a:extLst>
          </p:cNvPr>
          <p:cNvCxnSpPr/>
          <p:nvPr/>
        </p:nvCxnSpPr>
        <p:spPr>
          <a:xfrm flipH="1">
            <a:off x="3084163" y="1029474"/>
            <a:ext cx="565688" cy="590225"/>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4F3A7702-FA33-6AF5-55E2-25E3ECC9214D}"/>
              </a:ext>
            </a:extLst>
          </p:cNvPr>
          <p:cNvCxnSpPr>
            <a:stCxn id="6" idx="2"/>
          </p:cNvCxnSpPr>
          <p:nvPr/>
        </p:nvCxnSpPr>
        <p:spPr>
          <a:xfrm>
            <a:off x="4715360" y="1029474"/>
            <a:ext cx="802037" cy="5678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BE795505-527E-E2A2-37DB-E495A214F9DE}"/>
              </a:ext>
            </a:extLst>
          </p:cNvPr>
          <p:cNvPicPr>
            <a:picLocks noChangeAspect="1"/>
          </p:cNvPicPr>
          <p:nvPr/>
        </p:nvPicPr>
        <p:blipFill rotWithShape="1">
          <a:blip r:embed="rId2"/>
          <a:srcRect l="15342" t="12546" r="15342" b="9002"/>
          <a:stretch/>
        </p:blipFill>
        <p:spPr>
          <a:xfrm>
            <a:off x="2682761" y="3735682"/>
            <a:ext cx="967090" cy="1407818"/>
          </a:xfrm>
          <a:prstGeom prst="rect">
            <a:avLst/>
          </a:prstGeom>
        </p:spPr>
      </p:pic>
      <p:sp>
        <p:nvSpPr>
          <p:cNvPr id="13" name="Speech Bubble: Oval 12">
            <a:extLst>
              <a:ext uri="{FF2B5EF4-FFF2-40B4-BE49-F238E27FC236}">
                <a16:creationId xmlns:a16="http://schemas.microsoft.com/office/drawing/2014/main" id="{1090092C-8AF5-2748-1D22-ADDD0D117A42}"/>
              </a:ext>
            </a:extLst>
          </p:cNvPr>
          <p:cNvSpPr/>
          <p:nvPr/>
        </p:nvSpPr>
        <p:spPr>
          <a:xfrm>
            <a:off x="3564609" y="3370880"/>
            <a:ext cx="1658319" cy="1317357"/>
          </a:xfrm>
          <a:prstGeom prst="wedgeEllipseCallout">
            <a:avLst>
              <a:gd name="adj1" fmla="val -71553"/>
              <a:gd name="adj2" fmla="val 268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Lets understand them with some code</a:t>
            </a:r>
          </a:p>
        </p:txBody>
      </p:sp>
    </p:spTree>
    <p:extLst>
      <p:ext uri="{BB962C8B-B14F-4D97-AF65-F5344CB8AC3E}">
        <p14:creationId xmlns:p14="http://schemas.microsoft.com/office/powerpoint/2010/main" val="55020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63E4B-91D6-1777-01C8-6B035B1961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3" name="TextBox 2">
            <a:extLst>
              <a:ext uri="{FF2B5EF4-FFF2-40B4-BE49-F238E27FC236}">
                <a16:creationId xmlns:a16="http://schemas.microsoft.com/office/drawing/2014/main" id="{434942C7-27D8-E19F-2706-1A0F4F7B3358}"/>
              </a:ext>
            </a:extLst>
          </p:cNvPr>
          <p:cNvSpPr txBox="1"/>
          <p:nvPr/>
        </p:nvSpPr>
        <p:spPr>
          <a:xfrm>
            <a:off x="6238069" y="1076802"/>
            <a:ext cx="2076772" cy="1384995"/>
          </a:xfrm>
          <a:prstGeom prst="rect">
            <a:avLst/>
          </a:prstGeom>
          <a:solidFill>
            <a:schemeClr val="tx1"/>
          </a:solidFill>
        </p:spPr>
        <p:txBody>
          <a:bodyPr wrap="square" rtlCol="0">
            <a:spAutoFit/>
          </a:bodyPr>
          <a:lstStyle/>
          <a:p>
            <a:r>
              <a:rPr lang="en-IN" dirty="0"/>
              <a:t>x3=10</a:t>
            </a:r>
          </a:p>
          <a:p>
            <a:r>
              <a:rPr lang="en-IN" dirty="0"/>
              <a:t>def add (x1,x2):</a:t>
            </a:r>
          </a:p>
          <a:p>
            <a:r>
              <a:rPr lang="en-IN" dirty="0"/>
              <a:t>        result=x1+x2</a:t>
            </a:r>
          </a:p>
          <a:p>
            <a:r>
              <a:rPr lang="en-IN" dirty="0"/>
              <a:t>         return(result)</a:t>
            </a:r>
          </a:p>
          <a:p>
            <a:r>
              <a:rPr lang="en-IN" dirty="0"/>
              <a:t>print(add(12,10))</a:t>
            </a:r>
          </a:p>
          <a:p>
            <a:endParaRPr lang="en-IN" dirty="0"/>
          </a:p>
        </p:txBody>
      </p:sp>
      <p:sp>
        <p:nvSpPr>
          <p:cNvPr id="4" name="TextBox 3">
            <a:extLst>
              <a:ext uri="{FF2B5EF4-FFF2-40B4-BE49-F238E27FC236}">
                <a16:creationId xmlns:a16="http://schemas.microsoft.com/office/drawing/2014/main" id="{EAAE1A33-20C6-57FB-396B-75E729CC7A30}"/>
              </a:ext>
            </a:extLst>
          </p:cNvPr>
          <p:cNvSpPr txBox="1"/>
          <p:nvPr/>
        </p:nvSpPr>
        <p:spPr>
          <a:xfrm>
            <a:off x="1596325" y="1184525"/>
            <a:ext cx="2076773" cy="1169551"/>
          </a:xfrm>
          <a:prstGeom prst="rect">
            <a:avLst/>
          </a:prstGeom>
          <a:solidFill>
            <a:schemeClr val="tx1"/>
          </a:solidFill>
        </p:spPr>
        <p:txBody>
          <a:bodyPr wrap="square" rtlCol="0">
            <a:spAutoFit/>
          </a:bodyPr>
          <a:lstStyle/>
          <a:p>
            <a:r>
              <a:rPr lang="en-IN" dirty="0"/>
              <a:t>x3=10</a:t>
            </a:r>
          </a:p>
          <a:p>
            <a:r>
              <a:rPr lang="en-IN" dirty="0"/>
              <a:t>def add (x1):</a:t>
            </a:r>
          </a:p>
          <a:p>
            <a:r>
              <a:rPr lang="en-IN" dirty="0"/>
              <a:t>        result=x1+x3</a:t>
            </a:r>
          </a:p>
          <a:p>
            <a:r>
              <a:rPr lang="en-IN" dirty="0"/>
              <a:t>         return(result)</a:t>
            </a:r>
          </a:p>
          <a:p>
            <a:r>
              <a:rPr lang="en-IN" dirty="0"/>
              <a:t>print(add(12))</a:t>
            </a:r>
          </a:p>
        </p:txBody>
      </p:sp>
      <p:sp>
        <p:nvSpPr>
          <p:cNvPr id="6" name="TextBox 5">
            <a:extLst>
              <a:ext uri="{FF2B5EF4-FFF2-40B4-BE49-F238E27FC236}">
                <a16:creationId xmlns:a16="http://schemas.microsoft.com/office/drawing/2014/main" id="{B89AB0D4-C755-472A-F80C-FAE75621B77B}"/>
              </a:ext>
            </a:extLst>
          </p:cNvPr>
          <p:cNvSpPr txBox="1"/>
          <p:nvPr/>
        </p:nvSpPr>
        <p:spPr>
          <a:xfrm>
            <a:off x="2378990" y="185980"/>
            <a:ext cx="5726624" cy="369332"/>
          </a:xfrm>
          <a:prstGeom prst="rect">
            <a:avLst/>
          </a:prstGeom>
          <a:noFill/>
          <a:ln>
            <a:solidFill>
              <a:srgbClr val="92D050"/>
            </a:solidFill>
          </a:ln>
        </p:spPr>
        <p:txBody>
          <a:bodyPr wrap="square" rtlCol="0">
            <a:spAutoFit/>
          </a:bodyPr>
          <a:lstStyle/>
          <a:p>
            <a:r>
              <a:rPr lang="en-IN" sz="1800" b="1" dirty="0">
                <a:solidFill>
                  <a:srgbClr val="FF0000"/>
                </a:solidFill>
                <a:latin typeface="Ink Free" panose="03080402000500000000" pitchFamily="66" charset="0"/>
              </a:rPr>
              <a:t>Lets Have A look At the code snippets written in Python</a:t>
            </a:r>
          </a:p>
        </p:txBody>
      </p:sp>
      <p:sp>
        <p:nvSpPr>
          <p:cNvPr id="8" name="TextBox 7">
            <a:extLst>
              <a:ext uri="{FF2B5EF4-FFF2-40B4-BE49-F238E27FC236}">
                <a16:creationId xmlns:a16="http://schemas.microsoft.com/office/drawing/2014/main" id="{51AC6B5F-46AA-0BC1-FF4C-C20F7A716CF9}"/>
              </a:ext>
            </a:extLst>
          </p:cNvPr>
          <p:cNvSpPr txBox="1"/>
          <p:nvPr/>
        </p:nvSpPr>
        <p:spPr>
          <a:xfrm>
            <a:off x="829159" y="2361388"/>
            <a:ext cx="3518115" cy="1600438"/>
          </a:xfrm>
          <a:prstGeom prst="rect">
            <a:avLst/>
          </a:prstGeom>
          <a:noFill/>
        </p:spPr>
        <p:txBody>
          <a:bodyPr wrap="square" rtlCol="0">
            <a:spAutoFit/>
          </a:bodyPr>
          <a:lstStyle/>
          <a:p>
            <a:r>
              <a:rPr lang="en-IN" dirty="0">
                <a:solidFill>
                  <a:srgbClr val="00B0F0"/>
                </a:solidFill>
              </a:rPr>
              <a:t>Well, here when we are adding the two numbers we are making use of the global variable x3 though we haven’t mentioned it anywhere in the function input. This is a sign of impurity and the function works with some variable with which it is not directly connected.</a:t>
            </a:r>
          </a:p>
        </p:txBody>
      </p:sp>
      <p:sp>
        <p:nvSpPr>
          <p:cNvPr id="9" name="TextBox 8">
            <a:extLst>
              <a:ext uri="{FF2B5EF4-FFF2-40B4-BE49-F238E27FC236}">
                <a16:creationId xmlns:a16="http://schemas.microsoft.com/office/drawing/2014/main" id="{F50C120A-DD3B-B822-EA94-1FC828B3B395}"/>
              </a:ext>
            </a:extLst>
          </p:cNvPr>
          <p:cNvSpPr txBox="1"/>
          <p:nvPr/>
        </p:nvSpPr>
        <p:spPr>
          <a:xfrm>
            <a:off x="1317355" y="1255754"/>
            <a:ext cx="263472" cy="307777"/>
          </a:xfrm>
          <a:prstGeom prst="rect">
            <a:avLst/>
          </a:prstGeom>
          <a:noFill/>
          <a:ln>
            <a:solidFill>
              <a:srgbClr val="92D050"/>
            </a:solidFill>
          </a:ln>
        </p:spPr>
        <p:txBody>
          <a:bodyPr wrap="square" rtlCol="0">
            <a:spAutoFit/>
          </a:bodyPr>
          <a:lstStyle/>
          <a:p>
            <a:r>
              <a:rPr lang="en-IN" dirty="0">
                <a:solidFill>
                  <a:srgbClr val="FFC000"/>
                </a:solidFill>
              </a:rPr>
              <a:t>A</a:t>
            </a:r>
          </a:p>
        </p:txBody>
      </p:sp>
      <p:sp>
        <p:nvSpPr>
          <p:cNvPr id="10" name="TextBox 9">
            <a:extLst>
              <a:ext uri="{FF2B5EF4-FFF2-40B4-BE49-F238E27FC236}">
                <a16:creationId xmlns:a16="http://schemas.microsoft.com/office/drawing/2014/main" id="{6C7530AD-35D5-7F3B-00BF-4E92C960E485}"/>
              </a:ext>
            </a:extLst>
          </p:cNvPr>
          <p:cNvSpPr txBox="1"/>
          <p:nvPr/>
        </p:nvSpPr>
        <p:spPr>
          <a:xfrm>
            <a:off x="5943601" y="1217363"/>
            <a:ext cx="294468" cy="307777"/>
          </a:xfrm>
          <a:prstGeom prst="rect">
            <a:avLst/>
          </a:prstGeom>
          <a:noFill/>
          <a:ln>
            <a:solidFill>
              <a:schemeClr val="accent6">
                <a:lumMod val="50000"/>
              </a:schemeClr>
            </a:solidFill>
          </a:ln>
        </p:spPr>
        <p:txBody>
          <a:bodyPr wrap="square" rtlCol="0">
            <a:spAutoFit/>
          </a:bodyPr>
          <a:lstStyle/>
          <a:p>
            <a:r>
              <a:rPr lang="en-IN" dirty="0">
                <a:solidFill>
                  <a:srgbClr val="FFC000"/>
                </a:solidFill>
              </a:rPr>
              <a:t>B</a:t>
            </a:r>
          </a:p>
        </p:txBody>
      </p:sp>
      <p:sp>
        <p:nvSpPr>
          <p:cNvPr id="11" name="TextBox 10">
            <a:extLst>
              <a:ext uri="{FF2B5EF4-FFF2-40B4-BE49-F238E27FC236}">
                <a16:creationId xmlns:a16="http://schemas.microsoft.com/office/drawing/2014/main" id="{5EF32E5D-1014-EA08-0C1B-AB29DE371999}"/>
              </a:ext>
            </a:extLst>
          </p:cNvPr>
          <p:cNvSpPr txBox="1"/>
          <p:nvPr/>
        </p:nvSpPr>
        <p:spPr>
          <a:xfrm>
            <a:off x="4161295" y="976393"/>
            <a:ext cx="1456841" cy="1384995"/>
          </a:xfrm>
          <a:prstGeom prst="rect">
            <a:avLst/>
          </a:prstGeom>
          <a:solidFill>
            <a:srgbClr val="002060"/>
          </a:solidFill>
        </p:spPr>
        <p:txBody>
          <a:bodyPr wrap="square" rtlCol="0">
            <a:spAutoFit/>
          </a:bodyPr>
          <a:lstStyle/>
          <a:p>
            <a:r>
              <a:rPr lang="en-IN" dirty="0">
                <a:solidFill>
                  <a:srgbClr val="FFFF00"/>
                </a:solidFill>
              </a:rPr>
              <a:t>Both give the same output and look pretty same right? How do we differentiate?</a:t>
            </a:r>
          </a:p>
        </p:txBody>
      </p:sp>
      <p:sp>
        <p:nvSpPr>
          <p:cNvPr id="13" name="TextBox 12">
            <a:extLst>
              <a:ext uri="{FF2B5EF4-FFF2-40B4-BE49-F238E27FC236}">
                <a16:creationId xmlns:a16="http://schemas.microsoft.com/office/drawing/2014/main" id="{3E3B61B7-339F-3118-8868-9D6231AE6D64}"/>
              </a:ext>
            </a:extLst>
          </p:cNvPr>
          <p:cNvSpPr txBox="1"/>
          <p:nvPr/>
        </p:nvSpPr>
        <p:spPr>
          <a:xfrm>
            <a:off x="6028841" y="2461797"/>
            <a:ext cx="2657959" cy="738664"/>
          </a:xfrm>
          <a:prstGeom prst="rect">
            <a:avLst/>
          </a:prstGeom>
          <a:noFill/>
        </p:spPr>
        <p:txBody>
          <a:bodyPr wrap="square" rtlCol="0">
            <a:spAutoFit/>
          </a:bodyPr>
          <a:lstStyle/>
          <a:p>
            <a:r>
              <a:rPr lang="en-IN" dirty="0">
                <a:solidFill>
                  <a:schemeClr val="tx2">
                    <a:lumMod val="60000"/>
                    <a:lumOff val="40000"/>
                  </a:schemeClr>
                </a:solidFill>
              </a:rPr>
              <a:t>This is a pure version of code A. Here the functions work only with inputs given</a:t>
            </a:r>
            <a:r>
              <a:rPr lang="en-IN" dirty="0"/>
              <a:t>.</a:t>
            </a:r>
          </a:p>
        </p:txBody>
      </p:sp>
      <p:pic>
        <p:nvPicPr>
          <p:cNvPr id="18" name="Picture 17">
            <a:extLst>
              <a:ext uri="{FF2B5EF4-FFF2-40B4-BE49-F238E27FC236}">
                <a16:creationId xmlns:a16="http://schemas.microsoft.com/office/drawing/2014/main" id="{8AA732DE-3792-347E-6439-878CC2D3965E}"/>
              </a:ext>
            </a:extLst>
          </p:cNvPr>
          <p:cNvPicPr>
            <a:picLocks noChangeAspect="1"/>
          </p:cNvPicPr>
          <p:nvPr/>
        </p:nvPicPr>
        <p:blipFill rotWithShape="1">
          <a:blip r:embed="rId2"/>
          <a:srcRect l="15342" t="12546" r="15342" b="9002"/>
          <a:stretch/>
        </p:blipFill>
        <p:spPr>
          <a:xfrm>
            <a:off x="4499160" y="3735607"/>
            <a:ext cx="967090" cy="1407818"/>
          </a:xfrm>
          <a:prstGeom prst="rect">
            <a:avLst/>
          </a:prstGeom>
        </p:spPr>
      </p:pic>
      <p:sp>
        <p:nvSpPr>
          <p:cNvPr id="19" name="Speech Bubble: Oval 18">
            <a:extLst>
              <a:ext uri="{FF2B5EF4-FFF2-40B4-BE49-F238E27FC236}">
                <a16:creationId xmlns:a16="http://schemas.microsoft.com/office/drawing/2014/main" id="{B2AA0750-D487-574F-1F6E-04CD3825D883}"/>
              </a:ext>
            </a:extLst>
          </p:cNvPr>
          <p:cNvSpPr/>
          <p:nvPr/>
        </p:nvSpPr>
        <p:spPr>
          <a:xfrm>
            <a:off x="5509647" y="3298045"/>
            <a:ext cx="2200760" cy="1845380"/>
          </a:xfrm>
          <a:prstGeom prst="wedgeEllipseCallout">
            <a:avLst>
              <a:gd name="adj1" fmla="val -70142"/>
              <a:gd name="adj2" fmla="val 70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bit confusing?? No worries, lets make our concepts clear with some more examples.</a:t>
            </a:r>
          </a:p>
        </p:txBody>
      </p:sp>
    </p:spTree>
    <p:extLst>
      <p:ext uri="{BB962C8B-B14F-4D97-AF65-F5344CB8AC3E}">
        <p14:creationId xmlns:p14="http://schemas.microsoft.com/office/powerpoint/2010/main" val="4217053297"/>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1544</TotalTime>
  <Words>1878</Words>
  <Application>Microsoft Office PowerPoint</Application>
  <PresentationFormat>On-screen Show (16:9)</PresentationFormat>
  <Paragraphs>208</Paragraphs>
  <Slides>22</Slides>
  <Notes>2</Notes>
  <HiddenSlides>0</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22</vt:i4>
      </vt:variant>
    </vt:vector>
  </HeadingPairs>
  <TitlesOfParts>
    <vt:vector size="55" baseType="lpstr">
      <vt:lpstr>MingLiU_HKSCS-ExtB</vt:lpstr>
      <vt:lpstr>Algerian</vt:lpstr>
      <vt:lpstr>-apple-system</vt:lpstr>
      <vt:lpstr>Arial</vt:lpstr>
      <vt:lpstr>Bahnschrift Condensed</vt:lpstr>
      <vt:lpstr>Bahnschrift SemiBold</vt:lpstr>
      <vt:lpstr>Bahnschrift SemiLight Condensed</vt:lpstr>
      <vt:lpstr>Bauhaus 93</vt:lpstr>
      <vt:lpstr>Bernard MT Condensed</vt:lpstr>
      <vt:lpstr>Bradley Hand ITC</vt:lpstr>
      <vt:lpstr>Cascadia Code SemiBold</vt:lpstr>
      <vt:lpstr>Castellar</vt:lpstr>
      <vt:lpstr>charter</vt:lpstr>
      <vt:lpstr>Comic Sans MS</vt:lpstr>
      <vt:lpstr>Consolas</vt:lpstr>
      <vt:lpstr>Constantia</vt:lpstr>
      <vt:lpstr>Curlz MT</vt:lpstr>
      <vt:lpstr>Felix Titling</vt:lpstr>
      <vt:lpstr>Gabriola</vt:lpstr>
      <vt:lpstr>Helvetica Neue</vt:lpstr>
      <vt:lpstr>Ink Free</vt:lpstr>
      <vt:lpstr>Jokerman</vt:lpstr>
      <vt:lpstr>Kristen ITC</vt:lpstr>
      <vt:lpstr>Mistral</vt:lpstr>
      <vt:lpstr>Monotype Corsiva</vt:lpstr>
      <vt:lpstr>Montserrat</vt:lpstr>
      <vt:lpstr>Muli</vt:lpstr>
      <vt:lpstr>Nixie One</vt:lpstr>
      <vt:lpstr>ProximaNova</vt:lpstr>
      <vt:lpstr>Ravie</vt:lpstr>
      <vt:lpstr>Stencil</vt:lpstr>
      <vt:lpstr>Verdana</vt:lpstr>
      <vt:lpstr>Imogen template</vt:lpstr>
      <vt:lpstr>PowerPoint Presentation</vt:lpstr>
      <vt:lpstr>Functional Programming</vt:lpstr>
      <vt:lpstr>Paradigms of Programming</vt:lpstr>
      <vt:lpstr>   Types of Paradigms</vt:lpstr>
      <vt:lpstr>PowerPoint Presentation</vt:lpstr>
      <vt:lpstr>PowerPoint Presentation</vt:lpstr>
      <vt:lpstr>PowerPoint Presentation</vt:lpstr>
      <vt:lpstr>Lets explore more about functions…</vt:lpstr>
      <vt:lpstr>PowerPoint Presentation</vt:lpstr>
      <vt:lpstr>PowerPoint Presentation</vt:lpstr>
      <vt:lpstr>PowerPoint Presentation</vt:lpstr>
      <vt:lpstr>PowerPoint Presentation</vt:lpstr>
      <vt:lpstr>PowerPoint Presentation</vt:lpstr>
      <vt:lpstr>FILTER, MAP,REDUCE</vt:lpstr>
      <vt:lpstr>Combination of lambda with Map, reduce,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dc:title>
  <dc:creator>Soumili Mukherjee</dc:creator>
  <cp:lastModifiedBy>Soumili Mukherjee</cp:lastModifiedBy>
  <cp:revision>9</cp:revision>
  <dcterms:modified xsi:type="dcterms:W3CDTF">2022-06-07T08:36:04Z</dcterms:modified>
</cp:coreProperties>
</file>